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10" r:id="rId2"/>
    <p:sldId id="284" r:id="rId3"/>
    <p:sldId id="331" r:id="rId4"/>
    <p:sldId id="302" r:id="rId5"/>
    <p:sldId id="278" r:id="rId6"/>
    <p:sldId id="311" r:id="rId7"/>
    <p:sldId id="324" r:id="rId8"/>
    <p:sldId id="267" r:id="rId9"/>
    <p:sldId id="279" r:id="rId10"/>
    <p:sldId id="316" r:id="rId11"/>
    <p:sldId id="269" r:id="rId12"/>
    <p:sldId id="304" r:id="rId13"/>
    <p:sldId id="287" r:id="rId14"/>
    <p:sldId id="307" r:id="rId15"/>
    <p:sldId id="288" r:id="rId16"/>
    <p:sldId id="325" r:id="rId17"/>
    <p:sldId id="272" r:id="rId18"/>
    <p:sldId id="286" r:id="rId19"/>
    <p:sldId id="309" r:id="rId20"/>
    <p:sldId id="330" r:id="rId21"/>
    <p:sldId id="327" r:id="rId22"/>
    <p:sldId id="301" r:id="rId23"/>
    <p:sldId id="319" r:id="rId24"/>
    <p:sldId id="320" r:id="rId25"/>
    <p:sldId id="290" r:id="rId26"/>
    <p:sldId id="291" r:id="rId27"/>
    <p:sldId id="328" r:id="rId28"/>
    <p:sldId id="295" r:id="rId29"/>
    <p:sldId id="300" r:id="rId30"/>
    <p:sldId id="329" r:id="rId31"/>
    <p:sldId id="322" r:id="rId32"/>
    <p:sldId id="321" r:id="rId33"/>
    <p:sldId id="280" r:id="rId34"/>
    <p:sldId id="283" r:id="rId35"/>
    <p:sldId id="2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8F613-F65F-46C6-B7A5-E34CC810744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9D6EE-A6D2-4C0A-B71D-EE1D1534405A}">
      <dgm:prSet phldrT="[Text]" custT="1"/>
      <dgm:spPr>
        <a:noFill/>
      </dgm:spPr>
      <dgm:t>
        <a:bodyPr/>
        <a:lstStyle/>
        <a:p>
          <a:endParaRPr lang="en-US" sz="1400" dirty="0" smtClean="0"/>
        </a:p>
      </dgm:t>
    </dgm:pt>
    <dgm:pt modelId="{3A66EEDC-6C7F-400E-839B-C6F01C4C4027}" type="parTrans" cxnId="{D591B803-6E33-404B-A959-10F63ECC6704}">
      <dgm:prSet/>
      <dgm:spPr/>
      <dgm:t>
        <a:bodyPr/>
        <a:lstStyle/>
        <a:p>
          <a:endParaRPr lang="en-US"/>
        </a:p>
      </dgm:t>
    </dgm:pt>
    <dgm:pt modelId="{13CE84E4-9CCC-4EBF-8569-B43C621C4CA6}" type="sibTrans" cxnId="{D591B803-6E33-404B-A959-10F63ECC6704}">
      <dgm:prSet/>
      <dgm:spPr/>
      <dgm:t>
        <a:bodyPr/>
        <a:lstStyle/>
        <a:p>
          <a:endParaRPr lang="en-US"/>
        </a:p>
      </dgm:t>
    </dgm:pt>
    <dgm:pt modelId="{D057C4FB-6B2C-44B7-A8BC-8B6F470F98A0}">
      <dgm:prSet phldrT="[Text]"/>
      <dgm:spPr>
        <a:noFill/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9F060483-5625-4222-B1CA-CAE0B7E447A4}" type="parTrans" cxnId="{6BDA3843-52CF-4F26-9E9B-2115C69386E1}">
      <dgm:prSet/>
      <dgm:spPr/>
      <dgm:t>
        <a:bodyPr/>
        <a:lstStyle/>
        <a:p>
          <a:endParaRPr lang="en-US"/>
        </a:p>
      </dgm:t>
    </dgm:pt>
    <dgm:pt modelId="{F1C96457-C5F1-4E23-8205-8C6BDAAB8CD3}" type="sibTrans" cxnId="{6BDA3843-52CF-4F26-9E9B-2115C69386E1}">
      <dgm:prSet/>
      <dgm:spPr/>
      <dgm:t>
        <a:bodyPr/>
        <a:lstStyle/>
        <a:p>
          <a:endParaRPr lang="en-US"/>
        </a:p>
      </dgm:t>
    </dgm:pt>
    <dgm:pt modelId="{76E1F90A-6348-4E5D-821F-81CBD59A80FC}">
      <dgm:prSet phldrT="[Text]" custT="1"/>
      <dgm:spPr>
        <a:noFill/>
      </dgm:spPr>
      <dgm:t>
        <a:bodyPr/>
        <a:lstStyle/>
        <a:p>
          <a:r>
            <a:rPr lang="en-US" sz="2000" dirty="0" smtClean="0"/>
            <a:t>symmetry, stability, differential geometry</a:t>
          </a:r>
          <a:endParaRPr lang="en-US" sz="2000" dirty="0"/>
        </a:p>
      </dgm:t>
    </dgm:pt>
    <dgm:pt modelId="{FEE97BC2-68A9-494A-8123-99734A43DD06}" type="parTrans" cxnId="{5D791CF7-2878-4B7E-B7AD-E04644A63416}">
      <dgm:prSet/>
      <dgm:spPr/>
      <dgm:t>
        <a:bodyPr/>
        <a:lstStyle/>
        <a:p>
          <a:endParaRPr lang="en-US"/>
        </a:p>
      </dgm:t>
    </dgm:pt>
    <dgm:pt modelId="{AB4D7820-BEF3-4BE1-99AC-50420AB90576}" type="sibTrans" cxnId="{5D791CF7-2878-4B7E-B7AD-E04644A63416}">
      <dgm:prSet/>
      <dgm:spPr/>
      <dgm:t>
        <a:bodyPr/>
        <a:lstStyle/>
        <a:p>
          <a:endParaRPr lang="en-US"/>
        </a:p>
      </dgm:t>
    </dgm:pt>
    <dgm:pt modelId="{35A0AC40-C453-4041-8B75-C3D54F051B40}">
      <dgm:prSet phldrT="[Text]" custT="1"/>
      <dgm:spPr>
        <a:noFill/>
      </dgm:spPr>
      <dgm:t>
        <a:bodyPr/>
        <a:lstStyle/>
        <a:p>
          <a:r>
            <a:rPr lang="en-US" sz="2400" dirty="0" smtClean="0"/>
            <a:t>Nonlinear elasticity  of shells </a:t>
          </a:r>
          <a:endParaRPr lang="en-US" sz="2400" dirty="0"/>
        </a:p>
      </dgm:t>
    </dgm:pt>
    <dgm:pt modelId="{C9295755-CD2E-4CF6-8AD4-47A2930AAA60}" type="parTrans" cxnId="{AFDF3E41-E298-428D-8D20-242CCD27EB1D}">
      <dgm:prSet/>
      <dgm:spPr/>
      <dgm:t>
        <a:bodyPr/>
        <a:lstStyle/>
        <a:p>
          <a:endParaRPr lang="en-US"/>
        </a:p>
      </dgm:t>
    </dgm:pt>
    <dgm:pt modelId="{848DEE26-270C-419C-9771-96845A3E149B}" type="sibTrans" cxnId="{AFDF3E41-E298-428D-8D20-242CCD27EB1D}">
      <dgm:prSet/>
      <dgm:spPr/>
      <dgm:t>
        <a:bodyPr/>
        <a:lstStyle/>
        <a:p>
          <a:endParaRPr lang="en-US"/>
        </a:p>
      </dgm:t>
    </dgm:pt>
    <dgm:pt modelId="{4C34CA48-754D-4338-83E5-002EDE8A245A}" type="pres">
      <dgm:prSet presAssocID="{AEB8F613-F65F-46C6-B7A5-E34CC81074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8D6F5-5C9A-45FA-BB2F-0EC2F667F5BF}" type="pres">
      <dgm:prSet presAssocID="{F1B9D6EE-A6D2-4C0A-B71D-EE1D1534405A}" presName="node" presStyleLbl="node1" presStyleIdx="0" presStyleCnt="4" custScaleX="128128" custScaleY="117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63B94-CEF7-4ADE-9379-53D1B2BBD5FE}" type="pres">
      <dgm:prSet presAssocID="{13CE84E4-9CCC-4EBF-8569-B43C621C4CA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3F09F96-A98F-4E83-A898-EABD751E9345}" type="pres">
      <dgm:prSet presAssocID="{13CE84E4-9CCC-4EBF-8569-B43C621C4CA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CA5BE7A-D19B-44A8-99DB-60294E9E8094}" type="pres">
      <dgm:prSet presAssocID="{D057C4FB-6B2C-44B7-A8BC-8B6F470F98A0}" presName="node" presStyleLbl="node1" presStyleIdx="1" presStyleCnt="4" custScaleX="118149" custScaleY="124880" custRadScaleRad="148542" custRadScaleInc="3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15D8B-1108-4A6A-A907-D8B788226CB7}" type="pres">
      <dgm:prSet presAssocID="{F1C96457-C5F1-4E23-8205-8C6BDAAB8CD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51AE65C-93B0-430B-BB3E-30CF5D2E8368}" type="pres">
      <dgm:prSet presAssocID="{F1C96457-C5F1-4E23-8205-8C6BDAAB8CD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EAF8839F-FA9A-44EA-A627-50B1E79D4253}" type="pres">
      <dgm:prSet presAssocID="{76E1F90A-6348-4E5D-821F-81CBD59A80FC}" presName="node" presStyleLbl="node1" presStyleIdx="2" presStyleCnt="4" custScaleX="106445" custScaleY="996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C691A-0D6A-419F-A2DD-F5452761CDE1}" type="pres">
      <dgm:prSet presAssocID="{AB4D7820-BEF3-4BE1-99AC-50420AB9057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8E45D2C-75E0-4EFF-8DF8-A2B7CBE4B50B}" type="pres">
      <dgm:prSet presAssocID="{AB4D7820-BEF3-4BE1-99AC-50420AB9057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A9B9AE5-6190-481C-89D0-6C7267ED1937}" type="pres">
      <dgm:prSet presAssocID="{35A0AC40-C453-4041-8B75-C3D54F051B40}" presName="node" presStyleLbl="node1" presStyleIdx="3" presStyleCnt="4" custScaleX="123153" custScaleY="118703" custRadScaleRad="98567" custRadScaleInc="-4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D40E4-1BD3-4304-AA63-D8DB2CFDE1D5}" type="pres">
      <dgm:prSet presAssocID="{848DEE26-270C-419C-9771-96845A3E149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0A2A03B-5E41-49D8-AB89-251157FD77E1}" type="pres">
      <dgm:prSet presAssocID="{848DEE26-270C-419C-9771-96845A3E149B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A3E720BA-D7AD-43C2-9057-4611819701E0}" type="presOf" srcId="{76E1F90A-6348-4E5D-821F-81CBD59A80FC}" destId="{EAF8839F-FA9A-44EA-A627-50B1E79D4253}" srcOrd="0" destOrd="0" presId="urn:microsoft.com/office/officeart/2005/8/layout/cycle2"/>
    <dgm:cxn modelId="{F0DCB61C-4E71-4D53-99A5-E16C81FD5DAE}" type="presOf" srcId="{F1B9D6EE-A6D2-4C0A-B71D-EE1D1534405A}" destId="{5B28D6F5-5C9A-45FA-BB2F-0EC2F667F5BF}" srcOrd="0" destOrd="0" presId="urn:microsoft.com/office/officeart/2005/8/layout/cycle2"/>
    <dgm:cxn modelId="{6BDA3843-52CF-4F26-9E9B-2115C69386E1}" srcId="{AEB8F613-F65F-46C6-B7A5-E34CC810744E}" destId="{D057C4FB-6B2C-44B7-A8BC-8B6F470F98A0}" srcOrd="1" destOrd="0" parTransId="{9F060483-5625-4222-B1CA-CAE0B7E447A4}" sibTransId="{F1C96457-C5F1-4E23-8205-8C6BDAAB8CD3}"/>
    <dgm:cxn modelId="{D591B803-6E33-404B-A959-10F63ECC6704}" srcId="{AEB8F613-F65F-46C6-B7A5-E34CC810744E}" destId="{F1B9D6EE-A6D2-4C0A-B71D-EE1D1534405A}" srcOrd="0" destOrd="0" parTransId="{3A66EEDC-6C7F-400E-839B-C6F01C4C4027}" sibTransId="{13CE84E4-9CCC-4EBF-8569-B43C621C4CA6}"/>
    <dgm:cxn modelId="{5D791CF7-2878-4B7E-B7AD-E04644A63416}" srcId="{AEB8F613-F65F-46C6-B7A5-E34CC810744E}" destId="{76E1F90A-6348-4E5D-821F-81CBD59A80FC}" srcOrd="2" destOrd="0" parTransId="{FEE97BC2-68A9-494A-8123-99734A43DD06}" sibTransId="{AB4D7820-BEF3-4BE1-99AC-50420AB90576}"/>
    <dgm:cxn modelId="{4907C292-4572-47E0-8FE0-7553FC02A45F}" type="presOf" srcId="{AB4D7820-BEF3-4BE1-99AC-50420AB90576}" destId="{545C691A-0D6A-419F-A2DD-F5452761CDE1}" srcOrd="0" destOrd="0" presId="urn:microsoft.com/office/officeart/2005/8/layout/cycle2"/>
    <dgm:cxn modelId="{68297876-8E29-41FF-8EFE-FE76DB062399}" type="presOf" srcId="{848DEE26-270C-419C-9771-96845A3E149B}" destId="{37DD40E4-1BD3-4304-AA63-D8DB2CFDE1D5}" srcOrd="0" destOrd="0" presId="urn:microsoft.com/office/officeart/2005/8/layout/cycle2"/>
    <dgm:cxn modelId="{B68BFC39-33A5-4165-940F-0CC97C722FBB}" type="presOf" srcId="{AEB8F613-F65F-46C6-B7A5-E34CC810744E}" destId="{4C34CA48-754D-4338-83E5-002EDE8A245A}" srcOrd="0" destOrd="0" presId="urn:microsoft.com/office/officeart/2005/8/layout/cycle2"/>
    <dgm:cxn modelId="{0298E922-D485-4932-94F8-4009543EE1F9}" type="presOf" srcId="{D057C4FB-6B2C-44B7-A8BC-8B6F470F98A0}" destId="{5CA5BE7A-D19B-44A8-99DB-60294E9E8094}" srcOrd="0" destOrd="0" presId="urn:microsoft.com/office/officeart/2005/8/layout/cycle2"/>
    <dgm:cxn modelId="{EFE7549B-930B-481D-AD40-9F439DF17A5B}" type="presOf" srcId="{F1C96457-C5F1-4E23-8205-8C6BDAAB8CD3}" destId="{551AE65C-93B0-430B-BB3E-30CF5D2E8368}" srcOrd="1" destOrd="0" presId="urn:microsoft.com/office/officeart/2005/8/layout/cycle2"/>
    <dgm:cxn modelId="{7A4F1B90-12C4-46B5-9092-4579F87EBBBF}" type="presOf" srcId="{AB4D7820-BEF3-4BE1-99AC-50420AB90576}" destId="{58E45D2C-75E0-4EFF-8DF8-A2B7CBE4B50B}" srcOrd="1" destOrd="0" presId="urn:microsoft.com/office/officeart/2005/8/layout/cycle2"/>
    <dgm:cxn modelId="{758B7DEA-96A6-4A3A-BE06-D97368D3EDD8}" type="presOf" srcId="{13CE84E4-9CCC-4EBF-8569-B43C621C4CA6}" destId="{19063B94-CEF7-4ADE-9379-53D1B2BBD5FE}" srcOrd="0" destOrd="0" presId="urn:microsoft.com/office/officeart/2005/8/layout/cycle2"/>
    <dgm:cxn modelId="{AFDF3E41-E298-428D-8D20-242CCD27EB1D}" srcId="{AEB8F613-F65F-46C6-B7A5-E34CC810744E}" destId="{35A0AC40-C453-4041-8B75-C3D54F051B40}" srcOrd="3" destOrd="0" parTransId="{C9295755-CD2E-4CF6-8AD4-47A2930AAA60}" sibTransId="{848DEE26-270C-419C-9771-96845A3E149B}"/>
    <dgm:cxn modelId="{96EAC5DC-A1D9-41C6-A7B2-81D297157E33}" type="presOf" srcId="{13CE84E4-9CCC-4EBF-8569-B43C621C4CA6}" destId="{03F09F96-A98F-4E83-A898-EABD751E9345}" srcOrd="1" destOrd="0" presId="urn:microsoft.com/office/officeart/2005/8/layout/cycle2"/>
    <dgm:cxn modelId="{8972AD4B-4317-4AA1-9D44-BA93F29075E6}" type="presOf" srcId="{F1C96457-C5F1-4E23-8205-8C6BDAAB8CD3}" destId="{E2015D8B-1108-4A6A-A907-D8B788226CB7}" srcOrd="0" destOrd="0" presId="urn:microsoft.com/office/officeart/2005/8/layout/cycle2"/>
    <dgm:cxn modelId="{2000CEE9-9AA0-44B5-8B43-0FEFCAE99F21}" type="presOf" srcId="{35A0AC40-C453-4041-8B75-C3D54F051B40}" destId="{0A9B9AE5-6190-481C-89D0-6C7267ED1937}" srcOrd="0" destOrd="0" presId="urn:microsoft.com/office/officeart/2005/8/layout/cycle2"/>
    <dgm:cxn modelId="{C2C9D890-F1E8-4868-970D-8BC6C7A66F63}" type="presOf" srcId="{848DEE26-270C-419C-9771-96845A3E149B}" destId="{50A2A03B-5E41-49D8-AB89-251157FD77E1}" srcOrd="1" destOrd="0" presId="urn:microsoft.com/office/officeart/2005/8/layout/cycle2"/>
    <dgm:cxn modelId="{412F09FB-1E37-4D43-9460-E6D40E0C83F0}" type="presParOf" srcId="{4C34CA48-754D-4338-83E5-002EDE8A245A}" destId="{5B28D6F5-5C9A-45FA-BB2F-0EC2F667F5BF}" srcOrd="0" destOrd="0" presId="urn:microsoft.com/office/officeart/2005/8/layout/cycle2"/>
    <dgm:cxn modelId="{60DF7DE4-F256-47F2-AFA0-66E26EA05997}" type="presParOf" srcId="{4C34CA48-754D-4338-83E5-002EDE8A245A}" destId="{19063B94-CEF7-4ADE-9379-53D1B2BBD5FE}" srcOrd="1" destOrd="0" presId="urn:microsoft.com/office/officeart/2005/8/layout/cycle2"/>
    <dgm:cxn modelId="{9B123B3B-C788-41BF-92CB-664FB932FEAB}" type="presParOf" srcId="{19063B94-CEF7-4ADE-9379-53D1B2BBD5FE}" destId="{03F09F96-A98F-4E83-A898-EABD751E9345}" srcOrd="0" destOrd="0" presId="urn:microsoft.com/office/officeart/2005/8/layout/cycle2"/>
    <dgm:cxn modelId="{EC942879-B274-4441-B3A5-ECA5D70B9F5B}" type="presParOf" srcId="{4C34CA48-754D-4338-83E5-002EDE8A245A}" destId="{5CA5BE7A-D19B-44A8-99DB-60294E9E8094}" srcOrd="2" destOrd="0" presId="urn:microsoft.com/office/officeart/2005/8/layout/cycle2"/>
    <dgm:cxn modelId="{B2D98A8B-E163-44D5-BB25-E46A7A1A002A}" type="presParOf" srcId="{4C34CA48-754D-4338-83E5-002EDE8A245A}" destId="{E2015D8B-1108-4A6A-A907-D8B788226CB7}" srcOrd="3" destOrd="0" presId="urn:microsoft.com/office/officeart/2005/8/layout/cycle2"/>
    <dgm:cxn modelId="{3DCBBB23-A207-4E4F-872A-1A57D150B9C6}" type="presParOf" srcId="{E2015D8B-1108-4A6A-A907-D8B788226CB7}" destId="{551AE65C-93B0-430B-BB3E-30CF5D2E8368}" srcOrd="0" destOrd="0" presId="urn:microsoft.com/office/officeart/2005/8/layout/cycle2"/>
    <dgm:cxn modelId="{30E31F78-84E6-4F03-B044-833D7BF068BC}" type="presParOf" srcId="{4C34CA48-754D-4338-83E5-002EDE8A245A}" destId="{EAF8839F-FA9A-44EA-A627-50B1E79D4253}" srcOrd="4" destOrd="0" presId="urn:microsoft.com/office/officeart/2005/8/layout/cycle2"/>
    <dgm:cxn modelId="{791711C8-65E8-4DD5-9D34-FFC6A820E13C}" type="presParOf" srcId="{4C34CA48-754D-4338-83E5-002EDE8A245A}" destId="{545C691A-0D6A-419F-A2DD-F5452761CDE1}" srcOrd="5" destOrd="0" presId="urn:microsoft.com/office/officeart/2005/8/layout/cycle2"/>
    <dgm:cxn modelId="{8FC51717-B01D-43A6-B377-89C5696A6843}" type="presParOf" srcId="{545C691A-0D6A-419F-A2DD-F5452761CDE1}" destId="{58E45D2C-75E0-4EFF-8DF8-A2B7CBE4B50B}" srcOrd="0" destOrd="0" presId="urn:microsoft.com/office/officeart/2005/8/layout/cycle2"/>
    <dgm:cxn modelId="{355AF939-9231-4ED0-9A49-2B79E5704A25}" type="presParOf" srcId="{4C34CA48-754D-4338-83E5-002EDE8A245A}" destId="{0A9B9AE5-6190-481C-89D0-6C7267ED1937}" srcOrd="6" destOrd="0" presId="urn:microsoft.com/office/officeart/2005/8/layout/cycle2"/>
    <dgm:cxn modelId="{682C7034-FE0D-4A7E-B4DC-24947FBED26C}" type="presParOf" srcId="{4C34CA48-754D-4338-83E5-002EDE8A245A}" destId="{37DD40E4-1BD3-4304-AA63-D8DB2CFDE1D5}" srcOrd="7" destOrd="0" presId="urn:microsoft.com/office/officeart/2005/8/layout/cycle2"/>
    <dgm:cxn modelId="{09660716-40E3-4A0B-864E-09C4420E246D}" type="presParOf" srcId="{37DD40E4-1BD3-4304-AA63-D8DB2CFDE1D5}" destId="{50A2A03B-5E41-49D8-AB89-251157FD77E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B8F613-F65F-46C6-B7A5-E34CC810744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9D6EE-A6D2-4C0A-B71D-EE1D1534405A}">
      <dgm:prSet phldrT="[Text]"/>
      <dgm:spPr>
        <a:noFill/>
      </dgm:spPr>
      <dgm:t>
        <a:bodyPr/>
        <a:lstStyle/>
        <a:p>
          <a:r>
            <a:rPr lang="en-US" dirty="0" smtClean="0"/>
            <a:t>Active Monte-Carlo Code</a:t>
          </a:r>
        </a:p>
        <a:p>
          <a:endParaRPr lang="en-US" dirty="0" smtClean="0"/>
        </a:p>
      </dgm:t>
    </dgm:pt>
    <dgm:pt modelId="{3A66EEDC-6C7F-400E-839B-C6F01C4C4027}" type="parTrans" cxnId="{D591B803-6E33-404B-A959-10F63ECC6704}">
      <dgm:prSet/>
      <dgm:spPr/>
      <dgm:t>
        <a:bodyPr/>
        <a:lstStyle/>
        <a:p>
          <a:endParaRPr lang="en-US"/>
        </a:p>
      </dgm:t>
    </dgm:pt>
    <dgm:pt modelId="{13CE84E4-9CCC-4EBF-8569-B43C621C4CA6}" type="sibTrans" cxnId="{D591B803-6E33-404B-A959-10F63ECC6704}">
      <dgm:prSet/>
      <dgm:spPr/>
      <dgm:t>
        <a:bodyPr/>
        <a:lstStyle/>
        <a:p>
          <a:endParaRPr lang="en-US"/>
        </a:p>
      </dgm:t>
    </dgm:pt>
    <dgm:pt modelId="{D057C4FB-6B2C-44B7-A8BC-8B6F470F98A0}">
      <dgm:prSet phldrT="[Text]" custT="1"/>
      <dgm:spPr>
        <a:noFill/>
      </dgm:spPr>
      <dgm:t>
        <a:bodyPr/>
        <a:lstStyle/>
        <a:p>
          <a:r>
            <a:rPr lang="en-US" sz="1400" dirty="0" smtClean="0"/>
            <a:t>Data of IRM Experiments</a:t>
          </a:r>
          <a:endParaRPr lang="en-US" sz="1400" dirty="0"/>
        </a:p>
      </dgm:t>
    </dgm:pt>
    <dgm:pt modelId="{9F060483-5625-4222-B1CA-CAE0B7E447A4}" type="parTrans" cxnId="{6BDA3843-52CF-4F26-9E9B-2115C69386E1}">
      <dgm:prSet/>
      <dgm:spPr/>
      <dgm:t>
        <a:bodyPr/>
        <a:lstStyle/>
        <a:p>
          <a:endParaRPr lang="en-US"/>
        </a:p>
      </dgm:t>
    </dgm:pt>
    <dgm:pt modelId="{F1C96457-C5F1-4E23-8205-8C6BDAAB8CD3}" type="sibTrans" cxnId="{6BDA3843-52CF-4F26-9E9B-2115C69386E1}">
      <dgm:prSet/>
      <dgm:spPr/>
      <dgm:t>
        <a:bodyPr/>
        <a:lstStyle/>
        <a:p>
          <a:endParaRPr lang="en-US"/>
        </a:p>
      </dgm:t>
    </dgm:pt>
    <dgm:pt modelId="{76E1F90A-6348-4E5D-821F-81CBD59A80FC}">
      <dgm:prSet phldrT="[Text]" custT="1"/>
      <dgm:spPr>
        <a:noFill/>
      </dgm:spPr>
      <dgm:t>
        <a:bodyPr/>
        <a:lstStyle/>
        <a:p>
          <a:r>
            <a:rPr lang="en-US" sz="1400" dirty="0" smtClean="0"/>
            <a:t>Measurement of Entropy generation rate</a:t>
          </a:r>
          <a:endParaRPr lang="en-US" sz="1400" dirty="0"/>
        </a:p>
      </dgm:t>
    </dgm:pt>
    <dgm:pt modelId="{FEE97BC2-68A9-494A-8123-99734A43DD06}" type="parTrans" cxnId="{5D791CF7-2878-4B7E-B7AD-E04644A63416}">
      <dgm:prSet/>
      <dgm:spPr/>
      <dgm:t>
        <a:bodyPr/>
        <a:lstStyle/>
        <a:p>
          <a:endParaRPr lang="en-US"/>
        </a:p>
      </dgm:t>
    </dgm:pt>
    <dgm:pt modelId="{AB4D7820-BEF3-4BE1-99AC-50420AB90576}" type="sibTrans" cxnId="{5D791CF7-2878-4B7E-B7AD-E04644A63416}">
      <dgm:prSet/>
      <dgm:spPr/>
      <dgm:t>
        <a:bodyPr/>
        <a:lstStyle/>
        <a:p>
          <a:endParaRPr lang="en-US"/>
        </a:p>
      </dgm:t>
    </dgm:pt>
    <dgm:pt modelId="{35A0AC40-C453-4041-8B75-C3D54F051B40}">
      <dgm:prSet phldrT="[Text]" custT="1"/>
      <dgm:spPr>
        <a:noFill/>
      </dgm:spPr>
      <dgm:t>
        <a:bodyPr/>
        <a:lstStyle/>
        <a:p>
          <a:r>
            <a:rPr lang="en-US" sz="1800" dirty="0" smtClean="0"/>
            <a:t>Nonlinear </a:t>
          </a:r>
          <a:r>
            <a:rPr lang="en-US" sz="1800" dirty="0" smtClean="0">
              <a:solidFill>
                <a:srgbClr val="C00000"/>
              </a:solidFill>
            </a:rPr>
            <a:t>&amp; Active  </a:t>
          </a:r>
          <a:r>
            <a:rPr lang="en-US" sz="1800" dirty="0" smtClean="0"/>
            <a:t>elasticity  of shells </a:t>
          </a:r>
          <a:endParaRPr lang="en-US" sz="1800" dirty="0"/>
        </a:p>
      </dgm:t>
    </dgm:pt>
    <dgm:pt modelId="{C9295755-CD2E-4CF6-8AD4-47A2930AAA60}" type="parTrans" cxnId="{AFDF3E41-E298-428D-8D20-242CCD27EB1D}">
      <dgm:prSet/>
      <dgm:spPr/>
      <dgm:t>
        <a:bodyPr/>
        <a:lstStyle/>
        <a:p>
          <a:endParaRPr lang="en-US"/>
        </a:p>
      </dgm:t>
    </dgm:pt>
    <dgm:pt modelId="{848DEE26-270C-419C-9771-96845A3E149B}" type="sibTrans" cxnId="{AFDF3E41-E298-428D-8D20-242CCD27EB1D}">
      <dgm:prSet/>
      <dgm:spPr/>
      <dgm:t>
        <a:bodyPr/>
        <a:lstStyle/>
        <a:p>
          <a:endParaRPr lang="en-US"/>
        </a:p>
      </dgm:t>
    </dgm:pt>
    <dgm:pt modelId="{4C34CA48-754D-4338-83E5-002EDE8A245A}" type="pres">
      <dgm:prSet presAssocID="{AEB8F613-F65F-46C6-B7A5-E34CC81074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8D6F5-5C9A-45FA-BB2F-0EC2F667F5BF}" type="pres">
      <dgm:prSet presAssocID="{F1B9D6EE-A6D2-4C0A-B71D-EE1D1534405A}" presName="node" presStyleLbl="node1" presStyleIdx="0" presStyleCnt="4" custScaleX="121959" custScaleY="121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63B94-CEF7-4ADE-9379-53D1B2BBD5FE}" type="pres">
      <dgm:prSet presAssocID="{13CE84E4-9CCC-4EBF-8569-B43C621C4CA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3F09F96-A98F-4E83-A898-EABD751E9345}" type="pres">
      <dgm:prSet presAssocID="{13CE84E4-9CCC-4EBF-8569-B43C621C4CA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CA5BE7A-D19B-44A8-99DB-60294E9E8094}" type="pres">
      <dgm:prSet presAssocID="{D057C4FB-6B2C-44B7-A8BC-8B6F470F98A0}" presName="node" presStyleLbl="node1" presStyleIdx="1" presStyleCnt="4" custScaleX="145440" custScaleY="142780" custRadScaleRad="148542" custRadScaleInc="3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15D8B-1108-4A6A-A907-D8B788226CB7}" type="pres">
      <dgm:prSet presAssocID="{F1C96457-C5F1-4E23-8205-8C6BDAAB8CD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51AE65C-93B0-430B-BB3E-30CF5D2E8368}" type="pres">
      <dgm:prSet presAssocID="{F1C96457-C5F1-4E23-8205-8C6BDAAB8CD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EAF8839F-FA9A-44EA-A627-50B1E79D4253}" type="pres">
      <dgm:prSet presAssocID="{76E1F90A-6348-4E5D-821F-81CBD59A80FC}" presName="node" presStyleLbl="node1" presStyleIdx="2" presStyleCnt="4" custScaleX="131364" custScaleY="121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C691A-0D6A-419F-A2DD-F5452761CDE1}" type="pres">
      <dgm:prSet presAssocID="{AB4D7820-BEF3-4BE1-99AC-50420AB9057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8E45D2C-75E0-4EFF-8DF8-A2B7CBE4B50B}" type="pres">
      <dgm:prSet presAssocID="{AB4D7820-BEF3-4BE1-99AC-50420AB9057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A9B9AE5-6190-481C-89D0-6C7267ED1937}" type="pres">
      <dgm:prSet presAssocID="{35A0AC40-C453-4041-8B75-C3D54F051B40}" presName="node" presStyleLbl="node1" presStyleIdx="3" presStyleCnt="4" custScaleX="142654" custScaleY="129262" custRadScaleRad="111497" custRadScaleInc="-5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D40E4-1BD3-4304-AA63-D8DB2CFDE1D5}" type="pres">
      <dgm:prSet presAssocID="{848DEE26-270C-419C-9771-96845A3E149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0A2A03B-5E41-49D8-AB89-251157FD77E1}" type="pres">
      <dgm:prSet presAssocID="{848DEE26-270C-419C-9771-96845A3E149B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A3E720BA-D7AD-43C2-9057-4611819701E0}" type="presOf" srcId="{76E1F90A-6348-4E5D-821F-81CBD59A80FC}" destId="{EAF8839F-FA9A-44EA-A627-50B1E79D4253}" srcOrd="0" destOrd="0" presId="urn:microsoft.com/office/officeart/2005/8/layout/cycle2"/>
    <dgm:cxn modelId="{F0DCB61C-4E71-4D53-99A5-E16C81FD5DAE}" type="presOf" srcId="{F1B9D6EE-A6D2-4C0A-B71D-EE1D1534405A}" destId="{5B28D6F5-5C9A-45FA-BB2F-0EC2F667F5BF}" srcOrd="0" destOrd="0" presId="urn:microsoft.com/office/officeart/2005/8/layout/cycle2"/>
    <dgm:cxn modelId="{6BDA3843-52CF-4F26-9E9B-2115C69386E1}" srcId="{AEB8F613-F65F-46C6-B7A5-E34CC810744E}" destId="{D057C4FB-6B2C-44B7-A8BC-8B6F470F98A0}" srcOrd="1" destOrd="0" parTransId="{9F060483-5625-4222-B1CA-CAE0B7E447A4}" sibTransId="{F1C96457-C5F1-4E23-8205-8C6BDAAB8CD3}"/>
    <dgm:cxn modelId="{D591B803-6E33-404B-A959-10F63ECC6704}" srcId="{AEB8F613-F65F-46C6-B7A5-E34CC810744E}" destId="{F1B9D6EE-A6D2-4C0A-B71D-EE1D1534405A}" srcOrd="0" destOrd="0" parTransId="{3A66EEDC-6C7F-400E-839B-C6F01C4C4027}" sibTransId="{13CE84E4-9CCC-4EBF-8569-B43C621C4CA6}"/>
    <dgm:cxn modelId="{5D791CF7-2878-4B7E-B7AD-E04644A63416}" srcId="{AEB8F613-F65F-46C6-B7A5-E34CC810744E}" destId="{76E1F90A-6348-4E5D-821F-81CBD59A80FC}" srcOrd="2" destOrd="0" parTransId="{FEE97BC2-68A9-494A-8123-99734A43DD06}" sibTransId="{AB4D7820-BEF3-4BE1-99AC-50420AB90576}"/>
    <dgm:cxn modelId="{4907C292-4572-47E0-8FE0-7553FC02A45F}" type="presOf" srcId="{AB4D7820-BEF3-4BE1-99AC-50420AB90576}" destId="{545C691A-0D6A-419F-A2DD-F5452761CDE1}" srcOrd="0" destOrd="0" presId="urn:microsoft.com/office/officeart/2005/8/layout/cycle2"/>
    <dgm:cxn modelId="{68297876-8E29-41FF-8EFE-FE76DB062399}" type="presOf" srcId="{848DEE26-270C-419C-9771-96845A3E149B}" destId="{37DD40E4-1BD3-4304-AA63-D8DB2CFDE1D5}" srcOrd="0" destOrd="0" presId="urn:microsoft.com/office/officeart/2005/8/layout/cycle2"/>
    <dgm:cxn modelId="{B68BFC39-33A5-4165-940F-0CC97C722FBB}" type="presOf" srcId="{AEB8F613-F65F-46C6-B7A5-E34CC810744E}" destId="{4C34CA48-754D-4338-83E5-002EDE8A245A}" srcOrd="0" destOrd="0" presId="urn:microsoft.com/office/officeart/2005/8/layout/cycle2"/>
    <dgm:cxn modelId="{0298E922-D485-4932-94F8-4009543EE1F9}" type="presOf" srcId="{D057C4FB-6B2C-44B7-A8BC-8B6F470F98A0}" destId="{5CA5BE7A-D19B-44A8-99DB-60294E9E8094}" srcOrd="0" destOrd="0" presId="urn:microsoft.com/office/officeart/2005/8/layout/cycle2"/>
    <dgm:cxn modelId="{EFE7549B-930B-481D-AD40-9F439DF17A5B}" type="presOf" srcId="{F1C96457-C5F1-4E23-8205-8C6BDAAB8CD3}" destId="{551AE65C-93B0-430B-BB3E-30CF5D2E8368}" srcOrd="1" destOrd="0" presId="urn:microsoft.com/office/officeart/2005/8/layout/cycle2"/>
    <dgm:cxn modelId="{7A4F1B90-12C4-46B5-9092-4579F87EBBBF}" type="presOf" srcId="{AB4D7820-BEF3-4BE1-99AC-50420AB90576}" destId="{58E45D2C-75E0-4EFF-8DF8-A2B7CBE4B50B}" srcOrd="1" destOrd="0" presId="urn:microsoft.com/office/officeart/2005/8/layout/cycle2"/>
    <dgm:cxn modelId="{758B7DEA-96A6-4A3A-BE06-D97368D3EDD8}" type="presOf" srcId="{13CE84E4-9CCC-4EBF-8569-B43C621C4CA6}" destId="{19063B94-CEF7-4ADE-9379-53D1B2BBD5FE}" srcOrd="0" destOrd="0" presId="urn:microsoft.com/office/officeart/2005/8/layout/cycle2"/>
    <dgm:cxn modelId="{AFDF3E41-E298-428D-8D20-242CCD27EB1D}" srcId="{AEB8F613-F65F-46C6-B7A5-E34CC810744E}" destId="{35A0AC40-C453-4041-8B75-C3D54F051B40}" srcOrd="3" destOrd="0" parTransId="{C9295755-CD2E-4CF6-8AD4-47A2930AAA60}" sibTransId="{848DEE26-270C-419C-9771-96845A3E149B}"/>
    <dgm:cxn modelId="{96EAC5DC-A1D9-41C6-A7B2-81D297157E33}" type="presOf" srcId="{13CE84E4-9CCC-4EBF-8569-B43C621C4CA6}" destId="{03F09F96-A98F-4E83-A898-EABD751E9345}" srcOrd="1" destOrd="0" presId="urn:microsoft.com/office/officeart/2005/8/layout/cycle2"/>
    <dgm:cxn modelId="{8972AD4B-4317-4AA1-9D44-BA93F29075E6}" type="presOf" srcId="{F1C96457-C5F1-4E23-8205-8C6BDAAB8CD3}" destId="{E2015D8B-1108-4A6A-A907-D8B788226CB7}" srcOrd="0" destOrd="0" presId="urn:microsoft.com/office/officeart/2005/8/layout/cycle2"/>
    <dgm:cxn modelId="{2000CEE9-9AA0-44B5-8B43-0FEFCAE99F21}" type="presOf" srcId="{35A0AC40-C453-4041-8B75-C3D54F051B40}" destId="{0A9B9AE5-6190-481C-89D0-6C7267ED1937}" srcOrd="0" destOrd="0" presId="urn:microsoft.com/office/officeart/2005/8/layout/cycle2"/>
    <dgm:cxn modelId="{C2C9D890-F1E8-4868-970D-8BC6C7A66F63}" type="presOf" srcId="{848DEE26-270C-419C-9771-96845A3E149B}" destId="{50A2A03B-5E41-49D8-AB89-251157FD77E1}" srcOrd="1" destOrd="0" presId="urn:microsoft.com/office/officeart/2005/8/layout/cycle2"/>
    <dgm:cxn modelId="{412F09FB-1E37-4D43-9460-E6D40E0C83F0}" type="presParOf" srcId="{4C34CA48-754D-4338-83E5-002EDE8A245A}" destId="{5B28D6F5-5C9A-45FA-BB2F-0EC2F667F5BF}" srcOrd="0" destOrd="0" presId="urn:microsoft.com/office/officeart/2005/8/layout/cycle2"/>
    <dgm:cxn modelId="{60DF7DE4-F256-47F2-AFA0-66E26EA05997}" type="presParOf" srcId="{4C34CA48-754D-4338-83E5-002EDE8A245A}" destId="{19063B94-CEF7-4ADE-9379-53D1B2BBD5FE}" srcOrd="1" destOrd="0" presId="urn:microsoft.com/office/officeart/2005/8/layout/cycle2"/>
    <dgm:cxn modelId="{9B123B3B-C788-41BF-92CB-664FB932FEAB}" type="presParOf" srcId="{19063B94-CEF7-4ADE-9379-53D1B2BBD5FE}" destId="{03F09F96-A98F-4E83-A898-EABD751E9345}" srcOrd="0" destOrd="0" presId="urn:microsoft.com/office/officeart/2005/8/layout/cycle2"/>
    <dgm:cxn modelId="{EC942879-B274-4441-B3A5-ECA5D70B9F5B}" type="presParOf" srcId="{4C34CA48-754D-4338-83E5-002EDE8A245A}" destId="{5CA5BE7A-D19B-44A8-99DB-60294E9E8094}" srcOrd="2" destOrd="0" presId="urn:microsoft.com/office/officeart/2005/8/layout/cycle2"/>
    <dgm:cxn modelId="{B2D98A8B-E163-44D5-BB25-E46A7A1A002A}" type="presParOf" srcId="{4C34CA48-754D-4338-83E5-002EDE8A245A}" destId="{E2015D8B-1108-4A6A-A907-D8B788226CB7}" srcOrd="3" destOrd="0" presId="urn:microsoft.com/office/officeart/2005/8/layout/cycle2"/>
    <dgm:cxn modelId="{3DCBBB23-A207-4E4F-872A-1A57D150B9C6}" type="presParOf" srcId="{E2015D8B-1108-4A6A-A907-D8B788226CB7}" destId="{551AE65C-93B0-430B-BB3E-30CF5D2E8368}" srcOrd="0" destOrd="0" presId="urn:microsoft.com/office/officeart/2005/8/layout/cycle2"/>
    <dgm:cxn modelId="{30E31F78-84E6-4F03-B044-833D7BF068BC}" type="presParOf" srcId="{4C34CA48-754D-4338-83E5-002EDE8A245A}" destId="{EAF8839F-FA9A-44EA-A627-50B1E79D4253}" srcOrd="4" destOrd="0" presId="urn:microsoft.com/office/officeart/2005/8/layout/cycle2"/>
    <dgm:cxn modelId="{791711C8-65E8-4DD5-9D34-FFC6A820E13C}" type="presParOf" srcId="{4C34CA48-754D-4338-83E5-002EDE8A245A}" destId="{545C691A-0D6A-419F-A2DD-F5452761CDE1}" srcOrd="5" destOrd="0" presId="urn:microsoft.com/office/officeart/2005/8/layout/cycle2"/>
    <dgm:cxn modelId="{8FC51717-B01D-43A6-B377-89C5696A6843}" type="presParOf" srcId="{545C691A-0D6A-419F-A2DD-F5452761CDE1}" destId="{58E45D2C-75E0-4EFF-8DF8-A2B7CBE4B50B}" srcOrd="0" destOrd="0" presId="urn:microsoft.com/office/officeart/2005/8/layout/cycle2"/>
    <dgm:cxn modelId="{355AF939-9231-4ED0-9A49-2B79E5704A25}" type="presParOf" srcId="{4C34CA48-754D-4338-83E5-002EDE8A245A}" destId="{0A9B9AE5-6190-481C-89D0-6C7267ED1937}" srcOrd="6" destOrd="0" presId="urn:microsoft.com/office/officeart/2005/8/layout/cycle2"/>
    <dgm:cxn modelId="{682C7034-FE0D-4A7E-B4DC-24947FBED26C}" type="presParOf" srcId="{4C34CA48-754D-4338-83E5-002EDE8A245A}" destId="{37DD40E4-1BD3-4304-AA63-D8DB2CFDE1D5}" srcOrd="7" destOrd="0" presId="urn:microsoft.com/office/officeart/2005/8/layout/cycle2"/>
    <dgm:cxn modelId="{09660716-40E3-4A0B-864E-09C4420E246D}" type="presParOf" srcId="{37DD40E4-1BD3-4304-AA63-D8DB2CFDE1D5}" destId="{50A2A03B-5E41-49D8-AB89-251157FD77E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B8F613-F65F-46C6-B7A5-E34CC810744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9D6EE-A6D2-4C0A-B71D-EE1D1534405A}">
      <dgm:prSet phldrT="[Text]"/>
      <dgm:spPr>
        <a:noFill/>
      </dgm:spPr>
      <dgm:t>
        <a:bodyPr/>
        <a:lstStyle/>
        <a:p>
          <a:r>
            <a:rPr lang="en-US" dirty="0" err="1" smtClean="0"/>
            <a:t>Numerics</a:t>
          </a:r>
          <a:r>
            <a:rPr lang="en-US" dirty="0" smtClean="0"/>
            <a:t> and asymptotic theory</a:t>
          </a:r>
        </a:p>
      </dgm:t>
    </dgm:pt>
    <dgm:pt modelId="{3A66EEDC-6C7F-400E-839B-C6F01C4C4027}" type="parTrans" cxnId="{D591B803-6E33-404B-A959-10F63ECC6704}">
      <dgm:prSet/>
      <dgm:spPr/>
      <dgm:t>
        <a:bodyPr/>
        <a:lstStyle/>
        <a:p>
          <a:endParaRPr lang="en-US"/>
        </a:p>
      </dgm:t>
    </dgm:pt>
    <dgm:pt modelId="{13CE84E4-9CCC-4EBF-8569-B43C621C4CA6}" type="sibTrans" cxnId="{D591B803-6E33-404B-A959-10F63ECC6704}">
      <dgm:prSet/>
      <dgm:spPr/>
      <dgm:t>
        <a:bodyPr/>
        <a:lstStyle/>
        <a:p>
          <a:endParaRPr lang="en-US"/>
        </a:p>
      </dgm:t>
    </dgm:pt>
    <dgm:pt modelId="{D057C4FB-6B2C-44B7-A8BC-8B6F470F98A0}">
      <dgm:prSet phldrT="[Text]" custT="1"/>
      <dgm:spPr>
        <a:noFill/>
      </dgm:spPr>
      <dgm:t>
        <a:bodyPr/>
        <a:lstStyle/>
        <a:p>
          <a:endParaRPr lang="en-US" sz="1600" dirty="0"/>
        </a:p>
      </dgm:t>
    </dgm:pt>
    <dgm:pt modelId="{9F060483-5625-4222-B1CA-CAE0B7E447A4}" type="parTrans" cxnId="{6BDA3843-52CF-4F26-9E9B-2115C69386E1}">
      <dgm:prSet/>
      <dgm:spPr/>
      <dgm:t>
        <a:bodyPr/>
        <a:lstStyle/>
        <a:p>
          <a:endParaRPr lang="en-US"/>
        </a:p>
      </dgm:t>
    </dgm:pt>
    <dgm:pt modelId="{F1C96457-C5F1-4E23-8205-8C6BDAAB8CD3}" type="sibTrans" cxnId="{6BDA3843-52CF-4F26-9E9B-2115C69386E1}">
      <dgm:prSet/>
      <dgm:spPr/>
      <dgm:t>
        <a:bodyPr/>
        <a:lstStyle/>
        <a:p>
          <a:endParaRPr lang="en-US"/>
        </a:p>
      </dgm:t>
    </dgm:pt>
    <dgm:pt modelId="{76E1F90A-6348-4E5D-821F-81CBD59A80FC}">
      <dgm:prSet phldrT="[Text]"/>
      <dgm:spPr>
        <a:noFill/>
      </dgm:spPr>
      <dgm:t>
        <a:bodyPr/>
        <a:lstStyle/>
        <a:p>
          <a:r>
            <a:rPr lang="en-US" dirty="0" smtClean="0"/>
            <a:t>Fluid membrane</a:t>
          </a:r>
          <a:endParaRPr lang="en-US" dirty="0"/>
        </a:p>
      </dgm:t>
    </dgm:pt>
    <dgm:pt modelId="{FEE97BC2-68A9-494A-8123-99734A43DD06}" type="parTrans" cxnId="{5D791CF7-2878-4B7E-B7AD-E04644A63416}">
      <dgm:prSet/>
      <dgm:spPr/>
      <dgm:t>
        <a:bodyPr/>
        <a:lstStyle/>
        <a:p>
          <a:endParaRPr lang="en-US"/>
        </a:p>
      </dgm:t>
    </dgm:pt>
    <dgm:pt modelId="{AB4D7820-BEF3-4BE1-99AC-50420AB90576}" type="sibTrans" cxnId="{5D791CF7-2878-4B7E-B7AD-E04644A63416}">
      <dgm:prSet/>
      <dgm:spPr/>
      <dgm:t>
        <a:bodyPr/>
        <a:lstStyle/>
        <a:p>
          <a:endParaRPr lang="en-US"/>
        </a:p>
      </dgm:t>
    </dgm:pt>
    <dgm:pt modelId="{35A0AC40-C453-4041-8B75-C3D54F051B40}">
      <dgm:prSet phldrT="[Text]" custT="1"/>
      <dgm:spPr>
        <a:noFill/>
      </dgm:spPr>
      <dgm:t>
        <a:bodyPr/>
        <a:lstStyle/>
        <a:p>
          <a:r>
            <a:rPr lang="en-US" sz="1800" dirty="0" smtClean="0"/>
            <a:t>Nonlinear </a:t>
          </a:r>
          <a:r>
            <a:rPr lang="en-US" sz="1800" dirty="0" smtClean="0">
              <a:solidFill>
                <a:srgbClr val="C00000"/>
              </a:solidFill>
            </a:rPr>
            <a:t> </a:t>
          </a:r>
          <a:r>
            <a:rPr lang="en-US" sz="1800" dirty="0" smtClean="0"/>
            <a:t>elasticity  of fluid shells </a:t>
          </a:r>
          <a:endParaRPr lang="en-US" sz="1800" dirty="0"/>
        </a:p>
      </dgm:t>
    </dgm:pt>
    <dgm:pt modelId="{C9295755-CD2E-4CF6-8AD4-47A2930AAA60}" type="parTrans" cxnId="{AFDF3E41-E298-428D-8D20-242CCD27EB1D}">
      <dgm:prSet/>
      <dgm:spPr/>
      <dgm:t>
        <a:bodyPr/>
        <a:lstStyle/>
        <a:p>
          <a:endParaRPr lang="en-US"/>
        </a:p>
      </dgm:t>
    </dgm:pt>
    <dgm:pt modelId="{848DEE26-270C-419C-9771-96845A3E149B}" type="sibTrans" cxnId="{AFDF3E41-E298-428D-8D20-242CCD27EB1D}">
      <dgm:prSet/>
      <dgm:spPr/>
      <dgm:t>
        <a:bodyPr/>
        <a:lstStyle/>
        <a:p>
          <a:endParaRPr lang="en-US"/>
        </a:p>
      </dgm:t>
    </dgm:pt>
    <dgm:pt modelId="{4C34CA48-754D-4338-83E5-002EDE8A245A}" type="pres">
      <dgm:prSet presAssocID="{AEB8F613-F65F-46C6-B7A5-E34CC81074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8D6F5-5C9A-45FA-BB2F-0EC2F667F5BF}" type="pres">
      <dgm:prSet presAssocID="{F1B9D6EE-A6D2-4C0A-B71D-EE1D1534405A}" presName="node" presStyleLbl="node1" presStyleIdx="0" presStyleCnt="4" custScaleX="121959" custScaleY="121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63B94-CEF7-4ADE-9379-53D1B2BBD5FE}" type="pres">
      <dgm:prSet presAssocID="{13CE84E4-9CCC-4EBF-8569-B43C621C4CA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3F09F96-A98F-4E83-A898-EABD751E9345}" type="pres">
      <dgm:prSet presAssocID="{13CE84E4-9CCC-4EBF-8569-B43C621C4CA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CA5BE7A-D19B-44A8-99DB-60294E9E8094}" type="pres">
      <dgm:prSet presAssocID="{D057C4FB-6B2C-44B7-A8BC-8B6F470F98A0}" presName="node" presStyleLbl="node1" presStyleIdx="1" presStyleCnt="4" custScaleX="145440" custScaleY="142780" custRadScaleRad="148542" custRadScaleInc="3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15D8B-1108-4A6A-A907-D8B788226CB7}" type="pres">
      <dgm:prSet presAssocID="{F1C96457-C5F1-4E23-8205-8C6BDAAB8CD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51AE65C-93B0-430B-BB3E-30CF5D2E8368}" type="pres">
      <dgm:prSet presAssocID="{F1C96457-C5F1-4E23-8205-8C6BDAAB8CD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EAF8839F-FA9A-44EA-A627-50B1E79D4253}" type="pres">
      <dgm:prSet presAssocID="{76E1F90A-6348-4E5D-821F-81CBD59A80FC}" presName="node" presStyleLbl="node1" presStyleIdx="2" presStyleCnt="4" custScaleX="99975" custScaleY="927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C691A-0D6A-419F-A2DD-F5452761CDE1}" type="pres">
      <dgm:prSet presAssocID="{AB4D7820-BEF3-4BE1-99AC-50420AB9057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8E45D2C-75E0-4EFF-8DF8-A2B7CBE4B50B}" type="pres">
      <dgm:prSet presAssocID="{AB4D7820-BEF3-4BE1-99AC-50420AB9057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A9B9AE5-6190-481C-89D0-6C7267ED1937}" type="pres">
      <dgm:prSet presAssocID="{35A0AC40-C453-4041-8B75-C3D54F051B40}" presName="node" presStyleLbl="node1" presStyleIdx="3" presStyleCnt="4" custScaleX="142654" custScaleY="129262" custRadScaleRad="111497" custRadScaleInc="-5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D40E4-1BD3-4304-AA63-D8DB2CFDE1D5}" type="pres">
      <dgm:prSet presAssocID="{848DEE26-270C-419C-9771-96845A3E149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0A2A03B-5E41-49D8-AB89-251157FD77E1}" type="pres">
      <dgm:prSet presAssocID="{848DEE26-270C-419C-9771-96845A3E149B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A3E720BA-D7AD-43C2-9057-4611819701E0}" type="presOf" srcId="{76E1F90A-6348-4E5D-821F-81CBD59A80FC}" destId="{EAF8839F-FA9A-44EA-A627-50B1E79D4253}" srcOrd="0" destOrd="0" presId="urn:microsoft.com/office/officeart/2005/8/layout/cycle2"/>
    <dgm:cxn modelId="{F0DCB61C-4E71-4D53-99A5-E16C81FD5DAE}" type="presOf" srcId="{F1B9D6EE-A6D2-4C0A-B71D-EE1D1534405A}" destId="{5B28D6F5-5C9A-45FA-BB2F-0EC2F667F5BF}" srcOrd="0" destOrd="0" presId="urn:microsoft.com/office/officeart/2005/8/layout/cycle2"/>
    <dgm:cxn modelId="{6BDA3843-52CF-4F26-9E9B-2115C69386E1}" srcId="{AEB8F613-F65F-46C6-B7A5-E34CC810744E}" destId="{D057C4FB-6B2C-44B7-A8BC-8B6F470F98A0}" srcOrd="1" destOrd="0" parTransId="{9F060483-5625-4222-B1CA-CAE0B7E447A4}" sibTransId="{F1C96457-C5F1-4E23-8205-8C6BDAAB8CD3}"/>
    <dgm:cxn modelId="{D591B803-6E33-404B-A959-10F63ECC6704}" srcId="{AEB8F613-F65F-46C6-B7A5-E34CC810744E}" destId="{F1B9D6EE-A6D2-4C0A-B71D-EE1D1534405A}" srcOrd="0" destOrd="0" parTransId="{3A66EEDC-6C7F-400E-839B-C6F01C4C4027}" sibTransId="{13CE84E4-9CCC-4EBF-8569-B43C621C4CA6}"/>
    <dgm:cxn modelId="{5D791CF7-2878-4B7E-B7AD-E04644A63416}" srcId="{AEB8F613-F65F-46C6-B7A5-E34CC810744E}" destId="{76E1F90A-6348-4E5D-821F-81CBD59A80FC}" srcOrd="2" destOrd="0" parTransId="{FEE97BC2-68A9-494A-8123-99734A43DD06}" sibTransId="{AB4D7820-BEF3-4BE1-99AC-50420AB90576}"/>
    <dgm:cxn modelId="{4907C292-4572-47E0-8FE0-7553FC02A45F}" type="presOf" srcId="{AB4D7820-BEF3-4BE1-99AC-50420AB90576}" destId="{545C691A-0D6A-419F-A2DD-F5452761CDE1}" srcOrd="0" destOrd="0" presId="urn:microsoft.com/office/officeart/2005/8/layout/cycle2"/>
    <dgm:cxn modelId="{68297876-8E29-41FF-8EFE-FE76DB062399}" type="presOf" srcId="{848DEE26-270C-419C-9771-96845A3E149B}" destId="{37DD40E4-1BD3-4304-AA63-D8DB2CFDE1D5}" srcOrd="0" destOrd="0" presId="urn:microsoft.com/office/officeart/2005/8/layout/cycle2"/>
    <dgm:cxn modelId="{B68BFC39-33A5-4165-940F-0CC97C722FBB}" type="presOf" srcId="{AEB8F613-F65F-46C6-B7A5-E34CC810744E}" destId="{4C34CA48-754D-4338-83E5-002EDE8A245A}" srcOrd="0" destOrd="0" presId="urn:microsoft.com/office/officeart/2005/8/layout/cycle2"/>
    <dgm:cxn modelId="{0298E922-D485-4932-94F8-4009543EE1F9}" type="presOf" srcId="{D057C4FB-6B2C-44B7-A8BC-8B6F470F98A0}" destId="{5CA5BE7A-D19B-44A8-99DB-60294E9E8094}" srcOrd="0" destOrd="0" presId="urn:microsoft.com/office/officeart/2005/8/layout/cycle2"/>
    <dgm:cxn modelId="{EFE7549B-930B-481D-AD40-9F439DF17A5B}" type="presOf" srcId="{F1C96457-C5F1-4E23-8205-8C6BDAAB8CD3}" destId="{551AE65C-93B0-430B-BB3E-30CF5D2E8368}" srcOrd="1" destOrd="0" presId="urn:microsoft.com/office/officeart/2005/8/layout/cycle2"/>
    <dgm:cxn modelId="{7A4F1B90-12C4-46B5-9092-4579F87EBBBF}" type="presOf" srcId="{AB4D7820-BEF3-4BE1-99AC-50420AB90576}" destId="{58E45D2C-75E0-4EFF-8DF8-A2B7CBE4B50B}" srcOrd="1" destOrd="0" presId="urn:microsoft.com/office/officeart/2005/8/layout/cycle2"/>
    <dgm:cxn modelId="{758B7DEA-96A6-4A3A-BE06-D97368D3EDD8}" type="presOf" srcId="{13CE84E4-9CCC-4EBF-8569-B43C621C4CA6}" destId="{19063B94-CEF7-4ADE-9379-53D1B2BBD5FE}" srcOrd="0" destOrd="0" presId="urn:microsoft.com/office/officeart/2005/8/layout/cycle2"/>
    <dgm:cxn modelId="{AFDF3E41-E298-428D-8D20-242CCD27EB1D}" srcId="{AEB8F613-F65F-46C6-B7A5-E34CC810744E}" destId="{35A0AC40-C453-4041-8B75-C3D54F051B40}" srcOrd="3" destOrd="0" parTransId="{C9295755-CD2E-4CF6-8AD4-47A2930AAA60}" sibTransId="{848DEE26-270C-419C-9771-96845A3E149B}"/>
    <dgm:cxn modelId="{96EAC5DC-A1D9-41C6-A7B2-81D297157E33}" type="presOf" srcId="{13CE84E4-9CCC-4EBF-8569-B43C621C4CA6}" destId="{03F09F96-A98F-4E83-A898-EABD751E9345}" srcOrd="1" destOrd="0" presId="urn:microsoft.com/office/officeart/2005/8/layout/cycle2"/>
    <dgm:cxn modelId="{8972AD4B-4317-4AA1-9D44-BA93F29075E6}" type="presOf" srcId="{F1C96457-C5F1-4E23-8205-8C6BDAAB8CD3}" destId="{E2015D8B-1108-4A6A-A907-D8B788226CB7}" srcOrd="0" destOrd="0" presId="urn:microsoft.com/office/officeart/2005/8/layout/cycle2"/>
    <dgm:cxn modelId="{2000CEE9-9AA0-44B5-8B43-0FEFCAE99F21}" type="presOf" srcId="{35A0AC40-C453-4041-8B75-C3D54F051B40}" destId="{0A9B9AE5-6190-481C-89D0-6C7267ED1937}" srcOrd="0" destOrd="0" presId="urn:microsoft.com/office/officeart/2005/8/layout/cycle2"/>
    <dgm:cxn modelId="{C2C9D890-F1E8-4868-970D-8BC6C7A66F63}" type="presOf" srcId="{848DEE26-270C-419C-9771-96845A3E149B}" destId="{50A2A03B-5E41-49D8-AB89-251157FD77E1}" srcOrd="1" destOrd="0" presId="urn:microsoft.com/office/officeart/2005/8/layout/cycle2"/>
    <dgm:cxn modelId="{412F09FB-1E37-4D43-9460-E6D40E0C83F0}" type="presParOf" srcId="{4C34CA48-754D-4338-83E5-002EDE8A245A}" destId="{5B28D6F5-5C9A-45FA-BB2F-0EC2F667F5BF}" srcOrd="0" destOrd="0" presId="urn:microsoft.com/office/officeart/2005/8/layout/cycle2"/>
    <dgm:cxn modelId="{60DF7DE4-F256-47F2-AFA0-66E26EA05997}" type="presParOf" srcId="{4C34CA48-754D-4338-83E5-002EDE8A245A}" destId="{19063B94-CEF7-4ADE-9379-53D1B2BBD5FE}" srcOrd="1" destOrd="0" presId="urn:microsoft.com/office/officeart/2005/8/layout/cycle2"/>
    <dgm:cxn modelId="{9B123B3B-C788-41BF-92CB-664FB932FEAB}" type="presParOf" srcId="{19063B94-CEF7-4ADE-9379-53D1B2BBD5FE}" destId="{03F09F96-A98F-4E83-A898-EABD751E9345}" srcOrd="0" destOrd="0" presId="urn:microsoft.com/office/officeart/2005/8/layout/cycle2"/>
    <dgm:cxn modelId="{EC942879-B274-4441-B3A5-ECA5D70B9F5B}" type="presParOf" srcId="{4C34CA48-754D-4338-83E5-002EDE8A245A}" destId="{5CA5BE7A-D19B-44A8-99DB-60294E9E8094}" srcOrd="2" destOrd="0" presId="urn:microsoft.com/office/officeart/2005/8/layout/cycle2"/>
    <dgm:cxn modelId="{B2D98A8B-E163-44D5-BB25-E46A7A1A002A}" type="presParOf" srcId="{4C34CA48-754D-4338-83E5-002EDE8A245A}" destId="{E2015D8B-1108-4A6A-A907-D8B788226CB7}" srcOrd="3" destOrd="0" presId="urn:microsoft.com/office/officeart/2005/8/layout/cycle2"/>
    <dgm:cxn modelId="{3DCBBB23-A207-4E4F-872A-1A57D150B9C6}" type="presParOf" srcId="{E2015D8B-1108-4A6A-A907-D8B788226CB7}" destId="{551AE65C-93B0-430B-BB3E-30CF5D2E8368}" srcOrd="0" destOrd="0" presId="urn:microsoft.com/office/officeart/2005/8/layout/cycle2"/>
    <dgm:cxn modelId="{30E31F78-84E6-4F03-B044-833D7BF068BC}" type="presParOf" srcId="{4C34CA48-754D-4338-83E5-002EDE8A245A}" destId="{EAF8839F-FA9A-44EA-A627-50B1E79D4253}" srcOrd="4" destOrd="0" presId="urn:microsoft.com/office/officeart/2005/8/layout/cycle2"/>
    <dgm:cxn modelId="{791711C8-65E8-4DD5-9D34-FFC6A820E13C}" type="presParOf" srcId="{4C34CA48-754D-4338-83E5-002EDE8A245A}" destId="{545C691A-0D6A-419F-A2DD-F5452761CDE1}" srcOrd="5" destOrd="0" presId="urn:microsoft.com/office/officeart/2005/8/layout/cycle2"/>
    <dgm:cxn modelId="{8FC51717-B01D-43A6-B377-89C5696A6843}" type="presParOf" srcId="{545C691A-0D6A-419F-A2DD-F5452761CDE1}" destId="{58E45D2C-75E0-4EFF-8DF8-A2B7CBE4B50B}" srcOrd="0" destOrd="0" presId="urn:microsoft.com/office/officeart/2005/8/layout/cycle2"/>
    <dgm:cxn modelId="{355AF939-9231-4ED0-9A49-2B79E5704A25}" type="presParOf" srcId="{4C34CA48-754D-4338-83E5-002EDE8A245A}" destId="{0A9B9AE5-6190-481C-89D0-6C7267ED1937}" srcOrd="6" destOrd="0" presId="urn:microsoft.com/office/officeart/2005/8/layout/cycle2"/>
    <dgm:cxn modelId="{682C7034-FE0D-4A7E-B4DC-24947FBED26C}" type="presParOf" srcId="{4C34CA48-754D-4338-83E5-002EDE8A245A}" destId="{37DD40E4-1BD3-4304-AA63-D8DB2CFDE1D5}" srcOrd="7" destOrd="0" presId="urn:microsoft.com/office/officeart/2005/8/layout/cycle2"/>
    <dgm:cxn modelId="{09660716-40E3-4A0B-864E-09C4420E246D}" type="presParOf" srcId="{37DD40E4-1BD3-4304-AA63-D8DB2CFDE1D5}" destId="{50A2A03B-5E41-49D8-AB89-251157FD77E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B8F613-F65F-46C6-B7A5-E34CC810744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9D6EE-A6D2-4C0A-B71D-EE1D1534405A}">
      <dgm:prSet phldrT="[Text]"/>
      <dgm:spPr>
        <a:noFill/>
      </dgm:spPr>
      <dgm:t>
        <a:bodyPr/>
        <a:lstStyle/>
        <a:p>
          <a:r>
            <a:rPr lang="en-US" dirty="0" smtClean="0"/>
            <a:t>Simulation</a:t>
          </a:r>
        </a:p>
        <a:p>
          <a:endParaRPr lang="en-US" dirty="0" smtClean="0"/>
        </a:p>
        <a:p>
          <a:r>
            <a:rPr lang="en-US" dirty="0" err="1" smtClean="0"/>
            <a:t>Asymptotology</a:t>
          </a:r>
          <a:endParaRPr lang="en-US" dirty="0"/>
        </a:p>
      </dgm:t>
    </dgm:pt>
    <dgm:pt modelId="{3A66EEDC-6C7F-400E-839B-C6F01C4C4027}" type="parTrans" cxnId="{D591B803-6E33-404B-A959-10F63ECC6704}">
      <dgm:prSet/>
      <dgm:spPr/>
      <dgm:t>
        <a:bodyPr/>
        <a:lstStyle/>
        <a:p>
          <a:endParaRPr lang="en-US"/>
        </a:p>
      </dgm:t>
    </dgm:pt>
    <dgm:pt modelId="{13CE84E4-9CCC-4EBF-8569-B43C621C4CA6}" type="sibTrans" cxnId="{D591B803-6E33-404B-A959-10F63ECC6704}">
      <dgm:prSet/>
      <dgm:spPr/>
      <dgm:t>
        <a:bodyPr/>
        <a:lstStyle/>
        <a:p>
          <a:endParaRPr lang="en-US"/>
        </a:p>
      </dgm:t>
    </dgm:pt>
    <dgm:pt modelId="{D057C4FB-6B2C-44B7-A8BC-8B6F470F98A0}">
      <dgm:prSet phldrT="[Text]" phldr="1"/>
      <dgm:spPr>
        <a:noFill/>
      </dgm:spPr>
      <dgm:t>
        <a:bodyPr/>
        <a:lstStyle/>
        <a:p>
          <a:endParaRPr lang="en-US" dirty="0"/>
        </a:p>
      </dgm:t>
    </dgm:pt>
    <dgm:pt modelId="{9F060483-5625-4222-B1CA-CAE0B7E447A4}" type="parTrans" cxnId="{6BDA3843-52CF-4F26-9E9B-2115C69386E1}">
      <dgm:prSet/>
      <dgm:spPr/>
      <dgm:t>
        <a:bodyPr/>
        <a:lstStyle/>
        <a:p>
          <a:endParaRPr lang="en-US"/>
        </a:p>
      </dgm:t>
    </dgm:pt>
    <dgm:pt modelId="{F1C96457-C5F1-4E23-8205-8C6BDAAB8CD3}" type="sibTrans" cxnId="{6BDA3843-52CF-4F26-9E9B-2115C69386E1}">
      <dgm:prSet/>
      <dgm:spPr/>
      <dgm:t>
        <a:bodyPr/>
        <a:lstStyle/>
        <a:p>
          <a:endParaRPr lang="en-US"/>
        </a:p>
      </dgm:t>
    </dgm:pt>
    <dgm:pt modelId="{76E1F90A-6348-4E5D-821F-81CBD59A80FC}">
      <dgm:prSet phldrT="[Text]" custT="1"/>
      <dgm:spPr>
        <a:noFill/>
      </dgm:spPr>
      <dgm:t>
        <a:bodyPr/>
        <a:lstStyle/>
        <a:p>
          <a:r>
            <a:rPr lang="en-US" sz="2400" dirty="0" smtClean="0"/>
            <a:t>Model Building </a:t>
          </a:r>
          <a:endParaRPr lang="en-US" sz="2400" dirty="0"/>
        </a:p>
      </dgm:t>
    </dgm:pt>
    <dgm:pt modelId="{FEE97BC2-68A9-494A-8123-99734A43DD06}" type="parTrans" cxnId="{5D791CF7-2878-4B7E-B7AD-E04644A63416}">
      <dgm:prSet/>
      <dgm:spPr/>
      <dgm:t>
        <a:bodyPr/>
        <a:lstStyle/>
        <a:p>
          <a:endParaRPr lang="en-US"/>
        </a:p>
      </dgm:t>
    </dgm:pt>
    <dgm:pt modelId="{AB4D7820-BEF3-4BE1-99AC-50420AB90576}" type="sibTrans" cxnId="{5D791CF7-2878-4B7E-B7AD-E04644A63416}">
      <dgm:prSet/>
      <dgm:spPr/>
      <dgm:t>
        <a:bodyPr/>
        <a:lstStyle/>
        <a:p>
          <a:endParaRPr lang="en-US"/>
        </a:p>
      </dgm:t>
    </dgm:pt>
    <dgm:pt modelId="{35A0AC40-C453-4041-8B75-C3D54F051B40}">
      <dgm:prSet phldrT="[Text]" custT="1"/>
      <dgm:spPr>
        <a:noFill/>
      </dgm:spPr>
      <dgm:t>
        <a:bodyPr/>
        <a:lstStyle/>
        <a:p>
          <a:r>
            <a:rPr lang="en-US" sz="2000" dirty="0" smtClean="0"/>
            <a:t>“Effective Theory”</a:t>
          </a:r>
        </a:p>
        <a:p>
          <a:r>
            <a:rPr lang="en-US" sz="1800" dirty="0" smtClean="0"/>
            <a:t>(Nonlinear, stochastic) </a:t>
          </a:r>
          <a:endParaRPr lang="en-US" sz="1800" dirty="0"/>
        </a:p>
      </dgm:t>
    </dgm:pt>
    <dgm:pt modelId="{C9295755-CD2E-4CF6-8AD4-47A2930AAA60}" type="parTrans" cxnId="{AFDF3E41-E298-428D-8D20-242CCD27EB1D}">
      <dgm:prSet/>
      <dgm:spPr/>
      <dgm:t>
        <a:bodyPr/>
        <a:lstStyle/>
        <a:p>
          <a:endParaRPr lang="en-US"/>
        </a:p>
      </dgm:t>
    </dgm:pt>
    <dgm:pt modelId="{848DEE26-270C-419C-9771-96845A3E149B}" type="sibTrans" cxnId="{AFDF3E41-E298-428D-8D20-242CCD27EB1D}">
      <dgm:prSet/>
      <dgm:spPr/>
      <dgm:t>
        <a:bodyPr/>
        <a:lstStyle/>
        <a:p>
          <a:endParaRPr lang="en-US"/>
        </a:p>
      </dgm:t>
    </dgm:pt>
    <dgm:pt modelId="{4C34CA48-754D-4338-83E5-002EDE8A245A}" type="pres">
      <dgm:prSet presAssocID="{AEB8F613-F65F-46C6-B7A5-E34CC81074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8D6F5-5C9A-45FA-BB2F-0EC2F667F5BF}" type="pres">
      <dgm:prSet presAssocID="{F1B9D6EE-A6D2-4C0A-B71D-EE1D1534405A}" presName="node" presStyleLbl="node1" presStyleIdx="0" presStyleCnt="4" custScaleX="121959" custScaleY="121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63B94-CEF7-4ADE-9379-53D1B2BBD5FE}" type="pres">
      <dgm:prSet presAssocID="{13CE84E4-9CCC-4EBF-8569-B43C621C4CA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3F09F96-A98F-4E83-A898-EABD751E9345}" type="pres">
      <dgm:prSet presAssocID="{13CE84E4-9CCC-4EBF-8569-B43C621C4CA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CA5BE7A-D19B-44A8-99DB-60294E9E8094}" type="pres">
      <dgm:prSet presAssocID="{D057C4FB-6B2C-44B7-A8BC-8B6F470F98A0}" presName="node" presStyleLbl="node1" presStyleIdx="1" presStyleCnt="4" custScaleX="145440" custScaleY="142780" custRadScaleRad="148542" custRadScaleInc="3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15D8B-1108-4A6A-A907-D8B788226CB7}" type="pres">
      <dgm:prSet presAssocID="{F1C96457-C5F1-4E23-8205-8C6BDAAB8CD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51AE65C-93B0-430B-BB3E-30CF5D2E8368}" type="pres">
      <dgm:prSet presAssocID="{F1C96457-C5F1-4E23-8205-8C6BDAAB8CD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EAF8839F-FA9A-44EA-A627-50B1E79D4253}" type="pres">
      <dgm:prSet presAssocID="{76E1F90A-6348-4E5D-821F-81CBD59A80FC}" presName="node" presStyleLbl="node1" presStyleIdx="2" presStyleCnt="4" custScaleX="127142" custScaleY="1215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C691A-0D6A-419F-A2DD-F5452761CDE1}" type="pres">
      <dgm:prSet presAssocID="{AB4D7820-BEF3-4BE1-99AC-50420AB9057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8E45D2C-75E0-4EFF-8DF8-A2B7CBE4B50B}" type="pres">
      <dgm:prSet presAssocID="{AB4D7820-BEF3-4BE1-99AC-50420AB9057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A9B9AE5-6190-481C-89D0-6C7267ED1937}" type="pres">
      <dgm:prSet presAssocID="{35A0AC40-C453-4041-8B75-C3D54F051B40}" presName="node" presStyleLbl="node1" presStyleIdx="3" presStyleCnt="4" custScaleX="123153" custScaleY="118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D40E4-1BD3-4304-AA63-D8DB2CFDE1D5}" type="pres">
      <dgm:prSet presAssocID="{848DEE26-270C-419C-9771-96845A3E149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0A2A03B-5E41-49D8-AB89-251157FD77E1}" type="pres">
      <dgm:prSet presAssocID="{848DEE26-270C-419C-9771-96845A3E149B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A3E720BA-D7AD-43C2-9057-4611819701E0}" type="presOf" srcId="{76E1F90A-6348-4E5D-821F-81CBD59A80FC}" destId="{EAF8839F-FA9A-44EA-A627-50B1E79D4253}" srcOrd="0" destOrd="0" presId="urn:microsoft.com/office/officeart/2005/8/layout/cycle2"/>
    <dgm:cxn modelId="{F0DCB61C-4E71-4D53-99A5-E16C81FD5DAE}" type="presOf" srcId="{F1B9D6EE-A6D2-4C0A-B71D-EE1D1534405A}" destId="{5B28D6F5-5C9A-45FA-BB2F-0EC2F667F5BF}" srcOrd="0" destOrd="0" presId="urn:microsoft.com/office/officeart/2005/8/layout/cycle2"/>
    <dgm:cxn modelId="{6BDA3843-52CF-4F26-9E9B-2115C69386E1}" srcId="{AEB8F613-F65F-46C6-B7A5-E34CC810744E}" destId="{D057C4FB-6B2C-44B7-A8BC-8B6F470F98A0}" srcOrd="1" destOrd="0" parTransId="{9F060483-5625-4222-B1CA-CAE0B7E447A4}" sibTransId="{F1C96457-C5F1-4E23-8205-8C6BDAAB8CD3}"/>
    <dgm:cxn modelId="{D591B803-6E33-404B-A959-10F63ECC6704}" srcId="{AEB8F613-F65F-46C6-B7A5-E34CC810744E}" destId="{F1B9D6EE-A6D2-4C0A-B71D-EE1D1534405A}" srcOrd="0" destOrd="0" parTransId="{3A66EEDC-6C7F-400E-839B-C6F01C4C4027}" sibTransId="{13CE84E4-9CCC-4EBF-8569-B43C621C4CA6}"/>
    <dgm:cxn modelId="{5D791CF7-2878-4B7E-B7AD-E04644A63416}" srcId="{AEB8F613-F65F-46C6-B7A5-E34CC810744E}" destId="{76E1F90A-6348-4E5D-821F-81CBD59A80FC}" srcOrd="2" destOrd="0" parTransId="{FEE97BC2-68A9-494A-8123-99734A43DD06}" sibTransId="{AB4D7820-BEF3-4BE1-99AC-50420AB90576}"/>
    <dgm:cxn modelId="{4907C292-4572-47E0-8FE0-7553FC02A45F}" type="presOf" srcId="{AB4D7820-BEF3-4BE1-99AC-50420AB90576}" destId="{545C691A-0D6A-419F-A2DD-F5452761CDE1}" srcOrd="0" destOrd="0" presId="urn:microsoft.com/office/officeart/2005/8/layout/cycle2"/>
    <dgm:cxn modelId="{68297876-8E29-41FF-8EFE-FE76DB062399}" type="presOf" srcId="{848DEE26-270C-419C-9771-96845A3E149B}" destId="{37DD40E4-1BD3-4304-AA63-D8DB2CFDE1D5}" srcOrd="0" destOrd="0" presId="urn:microsoft.com/office/officeart/2005/8/layout/cycle2"/>
    <dgm:cxn modelId="{B68BFC39-33A5-4165-940F-0CC97C722FBB}" type="presOf" srcId="{AEB8F613-F65F-46C6-B7A5-E34CC810744E}" destId="{4C34CA48-754D-4338-83E5-002EDE8A245A}" srcOrd="0" destOrd="0" presId="urn:microsoft.com/office/officeart/2005/8/layout/cycle2"/>
    <dgm:cxn modelId="{0298E922-D485-4932-94F8-4009543EE1F9}" type="presOf" srcId="{D057C4FB-6B2C-44B7-A8BC-8B6F470F98A0}" destId="{5CA5BE7A-D19B-44A8-99DB-60294E9E8094}" srcOrd="0" destOrd="0" presId="urn:microsoft.com/office/officeart/2005/8/layout/cycle2"/>
    <dgm:cxn modelId="{EFE7549B-930B-481D-AD40-9F439DF17A5B}" type="presOf" srcId="{F1C96457-C5F1-4E23-8205-8C6BDAAB8CD3}" destId="{551AE65C-93B0-430B-BB3E-30CF5D2E8368}" srcOrd="1" destOrd="0" presId="urn:microsoft.com/office/officeart/2005/8/layout/cycle2"/>
    <dgm:cxn modelId="{7A4F1B90-12C4-46B5-9092-4579F87EBBBF}" type="presOf" srcId="{AB4D7820-BEF3-4BE1-99AC-50420AB90576}" destId="{58E45D2C-75E0-4EFF-8DF8-A2B7CBE4B50B}" srcOrd="1" destOrd="0" presId="urn:microsoft.com/office/officeart/2005/8/layout/cycle2"/>
    <dgm:cxn modelId="{758B7DEA-96A6-4A3A-BE06-D97368D3EDD8}" type="presOf" srcId="{13CE84E4-9CCC-4EBF-8569-B43C621C4CA6}" destId="{19063B94-CEF7-4ADE-9379-53D1B2BBD5FE}" srcOrd="0" destOrd="0" presId="urn:microsoft.com/office/officeart/2005/8/layout/cycle2"/>
    <dgm:cxn modelId="{AFDF3E41-E298-428D-8D20-242CCD27EB1D}" srcId="{AEB8F613-F65F-46C6-B7A5-E34CC810744E}" destId="{35A0AC40-C453-4041-8B75-C3D54F051B40}" srcOrd="3" destOrd="0" parTransId="{C9295755-CD2E-4CF6-8AD4-47A2930AAA60}" sibTransId="{848DEE26-270C-419C-9771-96845A3E149B}"/>
    <dgm:cxn modelId="{96EAC5DC-A1D9-41C6-A7B2-81D297157E33}" type="presOf" srcId="{13CE84E4-9CCC-4EBF-8569-B43C621C4CA6}" destId="{03F09F96-A98F-4E83-A898-EABD751E9345}" srcOrd="1" destOrd="0" presId="urn:microsoft.com/office/officeart/2005/8/layout/cycle2"/>
    <dgm:cxn modelId="{8972AD4B-4317-4AA1-9D44-BA93F29075E6}" type="presOf" srcId="{F1C96457-C5F1-4E23-8205-8C6BDAAB8CD3}" destId="{E2015D8B-1108-4A6A-A907-D8B788226CB7}" srcOrd="0" destOrd="0" presId="urn:microsoft.com/office/officeart/2005/8/layout/cycle2"/>
    <dgm:cxn modelId="{2000CEE9-9AA0-44B5-8B43-0FEFCAE99F21}" type="presOf" srcId="{35A0AC40-C453-4041-8B75-C3D54F051B40}" destId="{0A9B9AE5-6190-481C-89D0-6C7267ED1937}" srcOrd="0" destOrd="0" presId="urn:microsoft.com/office/officeart/2005/8/layout/cycle2"/>
    <dgm:cxn modelId="{C2C9D890-F1E8-4868-970D-8BC6C7A66F63}" type="presOf" srcId="{848DEE26-270C-419C-9771-96845A3E149B}" destId="{50A2A03B-5E41-49D8-AB89-251157FD77E1}" srcOrd="1" destOrd="0" presId="urn:microsoft.com/office/officeart/2005/8/layout/cycle2"/>
    <dgm:cxn modelId="{412F09FB-1E37-4D43-9460-E6D40E0C83F0}" type="presParOf" srcId="{4C34CA48-754D-4338-83E5-002EDE8A245A}" destId="{5B28D6F5-5C9A-45FA-BB2F-0EC2F667F5BF}" srcOrd="0" destOrd="0" presId="urn:microsoft.com/office/officeart/2005/8/layout/cycle2"/>
    <dgm:cxn modelId="{60DF7DE4-F256-47F2-AFA0-66E26EA05997}" type="presParOf" srcId="{4C34CA48-754D-4338-83E5-002EDE8A245A}" destId="{19063B94-CEF7-4ADE-9379-53D1B2BBD5FE}" srcOrd="1" destOrd="0" presId="urn:microsoft.com/office/officeart/2005/8/layout/cycle2"/>
    <dgm:cxn modelId="{9B123B3B-C788-41BF-92CB-664FB932FEAB}" type="presParOf" srcId="{19063B94-CEF7-4ADE-9379-53D1B2BBD5FE}" destId="{03F09F96-A98F-4E83-A898-EABD751E9345}" srcOrd="0" destOrd="0" presId="urn:microsoft.com/office/officeart/2005/8/layout/cycle2"/>
    <dgm:cxn modelId="{EC942879-B274-4441-B3A5-ECA5D70B9F5B}" type="presParOf" srcId="{4C34CA48-754D-4338-83E5-002EDE8A245A}" destId="{5CA5BE7A-D19B-44A8-99DB-60294E9E8094}" srcOrd="2" destOrd="0" presId="urn:microsoft.com/office/officeart/2005/8/layout/cycle2"/>
    <dgm:cxn modelId="{B2D98A8B-E163-44D5-BB25-E46A7A1A002A}" type="presParOf" srcId="{4C34CA48-754D-4338-83E5-002EDE8A245A}" destId="{E2015D8B-1108-4A6A-A907-D8B788226CB7}" srcOrd="3" destOrd="0" presId="urn:microsoft.com/office/officeart/2005/8/layout/cycle2"/>
    <dgm:cxn modelId="{3DCBBB23-A207-4E4F-872A-1A57D150B9C6}" type="presParOf" srcId="{E2015D8B-1108-4A6A-A907-D8B788226CB7}" destId="{551AE65C-93B0-430B-BB3E-30CF5D2E8368}" srcOrd="0" destOrd="0" presId="urn:microsoft.com/office/officeart/2005/8/layout/cycle2"/>
    <dgm:cxn modelId="{30E31F78-84E6-4F03-B044-833D7BF068BC}" type="presParOf" srcId="{4C34CA48-754D-4338-83E5-002EDE8A245A}" destId="{EAF8839F-FA9A-44EA-A627-50B1E79D4253}" srcOrd="4" destOrd="0" presId="urn:microsoft.com/office/officeart/2005/8/layout/cycle2"/>
    <dgm:cxn modelId="{791711C8-65E8-4DD5-9D34-FFC6A820E13C}" type="presParOf" srcId="{4C34CA48-754D-4338-83E5-002EDE8A245A}" destId="{545C691A-0D6A-419F-A2DD-F5452761CDE1}" srcOrd="5" destOrd="0" presId="urn:microsoft.com/office/officeart/2005/8/layout/cycle2"/>
    <dgm:cxn modelId="{8FC51717-B01D-43A6-B377-89C5696A6843}" type="presParOf" srcId="{545C691A-0D6A-419F-A2DD-F5452761CDE1}" destId="{58E45D2C-75E0-4EFF-8DF8-A2B7CBE4B50B}" srcOrd="0" destOrd="0" presId="urn:microsoft.com/office/officeart/2005/8/layout/cycle2"/>
    <dgm:cxn modelId="{355AF939-9231-4ED0-9A49-2B79E5704A25}" type="presParOf" srcId="{4C34CA48-754D-4338-83E5-002EDE8A245A}" destId="{0A9B9AE5-6190-481C-89D0-6C7267ED1937}" srcOrd="6" destOrd="0" presId="urn:microsoft.com/office/officeart/2005/8/layout/cycle2"/>
    <dgm:cxn modelId="{682C7034-FE0D-4A7E-B4DC-24947FBED26C}" type="presParOf" srcId="{4C34CA48-754D-4338-83E5-002EDE8A245A}" destId="{37DD40E4-1BD3-4304-AA63-D8DB2CFDE1D5}" srcOrd="7" destOrd="0" presId="urn:microsoft.com/office/officeart/2005/8/layout/cycle2"/>
    <dgm:cxn modelId="{09660716-40E3-4A0B-864E-09C4420E246D}" type="presParOf" srcId="{37DD40E4-1BD3-4304-AA63-D8DB2CFDE1D5}" destId="{50A2A03B-5E41-49D8-AB89-251157FD77E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8D6F5-5C9A-45FA-BB2F-0EC2F667F5BF}">
      <dsp:nvSpPr>
        <dsp:cNvPr id="0" name=""/>
        <dsp:cNvSpPr/>
      </dsp:nvSpPr>
      <dsp:spPr>
        <a:xfrm>
          <a:off x="3078446" y="-72007"/>
          <a:ext cx="2165286" cy="1986693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</dsp:txBody>
      <dsp:txXfrm>
        <a:off x="3395545" y="218937"/>
        <a:ext cx="1531088" cy="1404805"/>
      </dsp:txXfrm>
    </dsp:sp>
    <dsp:sp modelId="{19063B94-CEF7-4ADE-9379-53D1B2BBD5FE}">
      <dsp:nvSpPr>
        <dsp:cNvPr id="0" name=""/>
        <dsp:cNvSpPr/>
      </dsp:nvSpPr>
      <dsp:spPr>
        <a:xfrm rot="2098876">
          <a:off x="5178481" y="1567291"/>
          <a:ext cx="626648" cy="570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5193937" y="1632314"/>
        <a:ext cx="455542" cy="342212"/>
      </dsp:txXfrm>
    </dsp:sp>
    <dsp:sp modelId="{5CA5BE7A-D19B-44A8-99DB-60294E9E8094}">
      <dsp:nvSpPr>
        <dsp:cNvPr id="0" name=""/>
        <dsp:cNvSpPr/>
      </dsp:nvSpPr>
      <dsp:spPr>
        <a:xfrm>
          <a:off x="5824831" y="1728841"/>
          <a:ext cx="1996647" cy="2110397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6117233" y="2037901"/>
        <a:ext cx="1411843" cy="1492277"/>
      </dsp:txXfrm>
    </dsp:sp>
    <dsp:sp modelId="{E2015D8B-1108-4A6A-A907-D8B788226CB7}">
      <dsp:nvSpPr>
        <dsp:cNvPr id="0" name=""/>
        <dsp:cNvSpPr/>
      </dsp:nvSpPr>
      <dsp:spPr>
        <a:xfrm rot="8825428">
          <a:off x="5114426" y="3385954"/>
          <a:ext cx="675988" cy="570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5271803" y="3453543"/>
        <a:ext cx="504882" cy="342212"/>
      </dsp:txXfrm>
    </dsp:sp>
    <dsp:sp modelId="{EAF8839F-FA9A-44EA-A627-50B1E79D4253}">
      <dsp:nvSpPr>
        <dsp:cNvPr id="0" name=""/>
        <dsp:cNvSpPr/>
      </dsp:nvSpPr>
      <dsp:spPr>
        <a:xfrm>
          <a:off x="3261661" y="3664729"/>
          <a:ext cx="1798856" cy="1684211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symmetry, stability, differential geometry</a:t>
          </a:r>
          <a:endParaRPr lang="en-US" sz="2000" kern="1200" dirty="0"/>
        </a:p>
      </dsp:txBody>
      <dsp:txXfrm>
        <a:off x="3525097" y="3911376"/>
        <a:ext cx="1271984" cy="1190917"/>
      </dsp:txXfrm>
    </dsp:sp>
    <dsp:sp modelId="{545C691A-0D6A-419F-A2DD-F5452761CDE1}">
      <dsp:nvSpPr>
        <dsp:cNvPr id="0" name=""/>
        <dsp:cNvSpPr/>
      </dsp:nvSpPr>
      <dsp:spPr>
        <a:xfrm rot="13469819">
          <a:off x="3183496" y="3413294"/>
          <a:ext cx="309819" cy="570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3263118" y="3559937"/>
        <a:ext cx="216873" cy="342212"/>
      </dsp:txXfrm>
    </dsp:sp>
    <dsp:sp modelId="{0A9B9AE5-6190-481C-89D0-6C7267ED1937}">
      <dsp:nvSpPr>
        <dsp:cNvPr id="0" name=""/>
        <dsp:cNvSpPr/>
      </dsp:nvSpPr>
      <dsp:spPr>
        <a:xfrm>
          <a:off x="1354357" y="1768446"/>
          <a:ext cx="2081211" cy="2006009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Nonlinear elasticity  of shells </a:t>
          </a:r>
          <a:endParaRPr lang="en-US" sz="2400" kern="1200" dirty="0"/>
        </a:p>
      </dsp:txBody>
      <dsp:txXfrm>
        <a:off x="1659143" y="2062219"/>
        <a:ext cx="1471639" cy="1418463"/>
      </dsp:txXfrm>
    </dsp:sp>
    <dsp:sp modelId="{37DD40E4-1BD3-4304-AA63-D8DB2CFDE1D5}">
      <dsp:nvSpPr>
        <dsp:cNvPr id="0" name=""/>
        <dsp:cNvSpPr/>
      </dsp:nvSpPr>
      <dsp:spPr>
        <a:xfrm rot="18820175">
          <a:off x="3134804" y="1571262"/>
          <a:ext cx="267268" cy="570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3147212" y="1714331"/>
        <a:ext cx="187088" cy="3422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8D6F5-5C9A-45FA-BB2F-0EC2F667F5BF}">
      <dsp:nvSpPr>
        <dsp:cNvPr id="0" name=""/>
        <dsp:cNvSpPr/>
      </dsp:nvSpPr>
      <dsp:spPr>
        <a:xfrm>
          <a:off x="2140208" y="-124431"/>
          <a:ext cx="1417169" cy="1408966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Active Monte-Carlo Code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</dsp:txBody>
      <dsp:txXfrm>
        <a:off x="2347748" y="81907"/>
        <a:ext cx="1002089" cy="996290"/>
      </dsp:txXfrm>
    </dsp:sp>
    <dsp:sp modelId="{19063B94-CEF7-4ADE-9379-53D1B2BBD5FE}">
      <dsp:nvSpPr>
        <dsp:cNvPr id="0" name=""/>
        <dsp:cNvSpPr/>
      </dsp:nvSpPr>
      <dsp:spPr>
        <a:xfrm rot="2098876">
          <a:off x="3519255" y="980566"/>
          <a:ext cx="364338" cy="3921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529128" y="1027669"/>
        <a:ext cx="255037" cy="235306"/>
      </dsp:txXfrm>
    </dsp:sp>
    <dsp:sp modelId="{5CA5BE7A-D19B-44A8-99DB-60294E9E8094}">
      <dsp:nvSpPr>
        <dsp:cNvPr id="0" name=""/>
        <dsp:cNvSpPr/>
      </dsp:nvSpPr>
      <dsp:spPr>
        <a:xfrm>
          <a:off x="3834593" y="1031550"/>
          <a:ext cx="1690020" cy="1659110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of IRM Experiments</a:t>
          </a:r>
          <a:endParaRPr lang="en-US" sz="1400" kern="1200" dirty="0"/>
        </a:p>
      </dsp:txBody>
      <dsp:txXfrm>
        <a:off x="4082091" y="1274521"/>
        <a:ext cx="1195024" cy="1173168"/>
      </dsp:txXfrm>
    </dsp:sp>
    <dsp:sp modelId="{E2015D8B-1108-4A6A-A907-D8B788226CB7}">
      <dsp:nvSpPr>
        <dsp:cNvPr id="0" name=""/>
        <dsp:cNvSpPr/>
      </dsp:nvSpPr>
      <dsp:spPr>
        <a:xfrm rot="8825428">
          <a:off x="3574408" y="2278284"/>
          <a:ext cx="315150" cy="3921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661367" y="2331035"/>
        <a:ext cx="220605" cy="235306"/>
      </dsp:txXfrm>
    </dsp:sp>
    <dsp:sp modelId="{EAF8839F-FA9A-44EA-A627-50B1E79D4253}">
      <dsp:nvSpPr>
        <dsp:cNvPr id="0" name=""/>
        <dsp:cNvSpPr/>
      </dsp:nvSpPr>
      <dsp:spPr>
        <a:xfrm>
          <a:off x="2085564" y="2337427"/>
          <a:ext cx="1526456" cy="1417030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Measurement of Entropy generation rate</a:t>
          </a:r>
          <a:endParaRPr lang="en-US" sz="1400" kern="1200" dirty="0"/>
        </a:p>
      </dsp:txBody>
      <dsp:txXfrm>
        <a:off x="2309108" y="2544946"/>
        <a:ext cx="1079368" cy="1001992"/>
      </dsp:txXfrm>
    </dsp:sp>
    <dsp:sp modelId="{545C691A-0D6A-419F-A2DD-F5452761CDE1}">
      <dsp:nvSpPr>
        <dsp:cNvPr id="0" name=""/>
        <dsp:cNvSpPr/>
      </dsp:nvSpPr>
      <dsp:spPr>
        <a:xfrm rot="13232379">
          <a:off x="2112888" y="2282907"/>
          <a:ext cx="146049" cy="3921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151444" y="2375581"/>
        <a:ext cx="102234" cy="235306"/>
      </dsp:txXfrm>
    </dsp:sp>
    <dsp:sp modelId="{0A9B9AE5-6190-481C-89D0-6C7267ED1937}">
      <dsp:nvSpPr>
        <dsp:cNvPr id="0" name=""/>
        <dsp:cNvSpPr/>
      </dsp:nvSpPr>
      <dsp:spPr>
        <a:xfrm>
          <a:off x="646506" y="1120234"/>
          <a:ext cx="1657646" cy="1502031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Nonlinear </a:t>
          </a:r>
          <a:r>
            <a:rPr lang="en-US" sz="1800" kern="1200" dirty="0" smtClean="0">
              <a:solidFill>
                <a:srgbClr val="C00000"/>
              </a:solidFill>
            </a:rPr>
            <a:t>&amp; Active  </a:t>
          </a:r>
          <a:r>
            <a:rPr lang="en-US" sz="1800" kern="1200" dirty="0" smtClean="0"/>
            <a:t>elasticity  of shells </a:t>
          </a:r>
          <a:endParaRPr lang="en-US" sz="1800" kern="1200" dirty="0"/>
        </a:p>
      </dsp:txBody>
      <dsp:txXfrm>
        <a:off x="889263" y="1340201"/>
        <a:ext cx="1172132" cy="1062097"/>
      </dsp:txXfrm>
    </dsp:sp>
    <dsp:sp modelId="{37DD40E4-1BD3-4304-AA63-D8DB2CFDE1D5}">
      <dsp:nvSpPr>
        <dsp:cNvPr id="0" name=""/>
        <dsp:cNvSpPr/>
      </dsp:nvSpPr>
      <dsp:spPr>
        <a:xfrm rot="19006097">
          <a:off x="2084886" y="1005203"/>
          <a:ext cx="206170" cy="3921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93280" y="1104820"/>
        <a:ext cx="144319" cy="235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8D6F5-5C9A-45FA-BB2F-0EC2F667F5BF}">
      <dsp:nvSpPr>
        <dsp:cNvPr id="0" name=""/>
        <dsp:cNvSpPr/>
      </dsp:nvSpPr>
      <dsp:spPr>
        <a:xfrm>
          <a:off x="2518048" y="-53076"/>
          <a:ext cx="1856983" cy="1846233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Numerics</a:t>
          </a:r>
          <a:r>
            <a:rPr lang="en-US" sz="1700" kern="1200" dirty="0" smtClean="0"/>
            <a:t> and asymptotic theory</a:t>
          </a:r>
        </a:p>
      </dsp:txBody>
      <dsp:txXfrm>
        <a:off x="2789997" y="217299"/>
        <a:ext cx="1313085" cy="1305483"/>
      </dsp:txXfrm>
    </dsp:sp>
    <dsp:sp modelId="{19063B94-CEF7-4ADE-9379-53D1B2BBD5FE}">
      <dsp:nvSpPr>
        <dsp:cNvPr id="0" name=""/>
        <dsp:cNvSpPr/>
      </dsp:nvSpPr>
      <dsp:spPr>
        <a:xfrm rot="2126019">
          <a:off x="4314841" y="1394995"/>
          <a:ext cx="461136" cy="513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327652" y="1457670"/>
        <a:ext cx="322795" cy="308333"/>
      </dsp:txXfrm>
    </dsp:sp>
    <dsp:sp modelId="{5CA5BE7A-D19B-44A8-99DB-60294E9E8094}">
      <dsp:nvSpPr>
        <dsp:cNvPr id="0" name=""/>
        <dsp:cNvSpPr/>
      </dsp:nvSpPr>
      <dsp:spPr>
        <a:xfrm>
          <a:off x="4699778" y="1462639"/>
          <a:ext cx="2214512" cy="2174010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5024086" y="1781015"/>
        <a:ext cx="1565896" cy="1537258"/>
      </dsp:txXfrm>
    </dsp:sp>
    <dsp:sp modelId="{E2015D8B-1108-4A6A-A907-D8B788226CB7}">
      <dsp:nvSpPr>
        <dsp:cNvPr id="0" name=""/>
        <dsp:cNvSpPr/>
      </dsp:nvSpPr>
      <dsp:spPr>
        <a:xfrm rot="8799056">
          <a:off x="4229538" y="3159676"/>
          <a:ext cx="520223" cy="513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4371011" y="3220078"/>
        <a:ext cx="366057" cy="308333"/>
      </dsp:txXfrm>
    </dsp:sp>
    <dsp:sp modelId="{EAF8839F-FA9A-44EA-A627-50B1E79D4253}">
      <dsp:nvSpPr>
        <dsp:cNvPr id="0" name=""/>
        <dsp:cNvSpPr/>
      </dsp:nvSpPr>
      <dsp:spPr>
        <a:xfrm>
          <a:off x="2685415" y="3396792"/>
          <a:ext cx="1522248" cy="1412604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Fluid membrane</a:t>
          </a:r>
          <a:endParaRPr lang="en-US" sz="1700" kern="1200" dirty="0"/>
        </a:p>
      </dsp:txBody>
      <dsp:txXfrm>
        <a:off x="2908343" y="3603663"/>
        <a:ext cx="1076392" cy="998862"/>
      </dsp:txXfrm>
    </dsp:sp>
    <dsp:sp modelId="{545C691A-0D6A-419F-A2DD-F5452761CDE1}">
      <dsp:nvSpPr>
        <dsp:cNvPr id="0" name=""/>
        <dsp:cNvSpPr/>
      </dsp:nvSpPr>
      <dsp:spPr>
        <a:xfrm rot="13232379">
          <a:off x="2510618" y="3180273"/>
          <a:ext cx="314740" cy="513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593707" y="3313736"/>
        <a:ext cx="220318" cy="308333"/>
      </dsp:txXfrm>
    </dsp:sp>
    <dsp:sp modelId="{0A9B9AE5-6190-481C-89D0-6C7267ED1937}">
      <dsp:nvSpPr>
        <dsp:cNvPr id="0" name=""/>
        <dsp:cNvSpPr/>
      </dsp:nvSpPr>
      <dsp:spPr>
        <a:xfrm>
          <a:off x="559734" y="1578853"/>
          <a:ext cx="2172091" cy="1968181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Nonlinear </a:t>
          </a:r>
          <a:r>
            <a:rPr lang="en-US" sz="1800" kern="1200" dirty="0" smtClean="0">
              <a:solidFill>
                <a:srgbClr val="C00000"/>
              </a:solidFill>
            </a:rPr>
            <a:t> </a:t>
          </a:r>
          <a:r>
            <a:rPr lang="en-US" sz="1800" kern="1200" dirty="0" smtClean="0"/>
            <a:t>elasticity  of fluid shells </a:t>
          </a:r>
          <a:endParaRPr lang="en-US" sz="1800" kern="1200" dirty="0"/>
        </a:p>
      </dsp:txBody>
      <dsp:txXfrm>
        <a:off x="877829" y="1867086"/>
        <a:ext cx="1535901" cy="1391715"/>
      </dsp:txXfrm>
    </dsp:sp>
    <dsp:sp modelId="{37DD40E4-1BD3-4304-AA63-D8DB2CFDE1D5}">
      <dsp:nvSpPr>
        <dsp:cNvPr id="0" name=""/>
        <dsp:cNvSpPr/>
      </dsp:nvSpPr>
      <dsp:spPr>
        <a:xfrm rot="19006097">
          <a:off x="2444637" y="1427645"/>
          <a:ext cx="270916" cy="513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455666" y="1558257"/>
        <a:ext cx="189641" cy="3083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8D6F5-5C9A-45FA-BB2F-0EC2F667F5BF}">
      <dsp:nvSpPr>
        <dsp:cNvPr id="0" name=""/>
        <dsp:cNvSpPr/>
      </dsp:nvSpPr>
      <dsp:spPr>
        <a:xfrm>
          <a:off x="2873400" y="-183396"/>
          <a:ext cx="2088748" cy="2076657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Simulation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Asymptotology</a:t>
          </a:r>
          <a:endParaRPr lang="en-US" sz="1700" kern="1200" dirty="0"/>
        </a:p>
      </dsp:txBody>
      <dsp:txXfrm>
        <a:off x="3179290" y="120723"/>
        <a:ext cx="1476968" cy="1468419"/>
      </dsp:txXfrm>
    </dsp:sp>
    <dsp:sp modelId="{19063B94-CEF7-4ADE-9379-53D1B2BBD5FE}">
      <dsp:nvSpPr>
        <dsp:cNvPr id="0" name=""/>
        <dsp:cNvSpPr/>
      </dsp:nvSpPr>
      <dsp:spPr>
        <a:xfrm rot="2098876">
          <a:off x="4906693" y="1446785"/>
          <a:ext cx="539926" cy="578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921325" y="1515958"/>
        <a:ext cx="377948" cy="346814"/>
      </dsp:txXfrm>
    </dsp:sp>
    <dsp:sp modelId="{5CA5BE7A-D19B-44A8-99DB-60294E9E8094}">
      <dsp:nvSpPr>
        <dsp:cNvPr id="0" name=""/>
        <dsp:cNvSpPr/>
      </dsp:nvSpPr>
      <dsp:spPr>
        <a:xfrm>
          <a:off x="5375267" y="1523564"/>
          <a:ext cx="2490899" cy="2445342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5740051" y="1881676"/>
        <a:ext cx="1761331" cy="1729118"/>
      </dsp:txXfrm>
    </dsp:sp>
    <dsp:sp modelId="{E2015D8B-1108-4A6A-A907-D8B788226CB7}">
      <dsp:nvSpPr>
        <dsp:cNvPr id="0" name=""/>
        <dsp:cNvSpPr/>
      </dsp:nvSpPr>
      <dsp:spPr>
        <a:xfrm rot="8825428">
          <a:off x="4971242" y="3369162"/>
          <a:ext cx="480693" cy="578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5103879" y="3445592"/>
        <a:ext cx="336485" cy="346814"/>
      </dsp:txXfrm>
    </dsp:sp>
    <dsp:sp modelId="{EAF8839F-FA9A-44EA-A627-50B1E79D4253}">
      <dsp:nvSpPr>
        <dsp:cNvPr id="0" name=""/>
        <dsp:cNvSpPr/>
      </dsp:nvSpPr>
      <dsp:spPr>
        <a:xfrm>
          <a:off x="2829017" y="3454339"/>
          <a:ext cx="2177516" cy="2082291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Model Building </a:t>
          </a:r>
          <a:endParaRPr lang="en-US" sz="2400" kern="1200" dirty="0"/>
        </a:p>
      </dsp:txBody>
      <dsp:txXfrm>
        <a:off x="3147907" y="3759283"/>
        <a:ext cx="1539736" cy="1472403"/>
      </dsp:txXfrm>
    </dsp:sp>
    <dsp:sp modelId="{545C691A-0D6A-419F-A2DD-F5452761CDE1}">
      <dsp:nvSpPr>
        <dsp:cNvPr id="0" name=""/>
        <dsp:cNvSpPr/>
      </dsp:nvSpPr>
      <dsp:spPr>
        <a:xfrm rot="13500000">
          <a:off x="2876477" y="3291073"/>
          <a:ext cx="251795" cy="578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940953" y="3433385"/>
        <a:ext cx="176257" cy="346814"/>
      </dsp:txXfrm>
    </dsp:sp>
    <dsp:sp modelId="{0A9B9AE5-6190-481C-89D0-6C7267ED1937}">
      <dsp:nvSpPr>
        <dsp:cNvPr id="0" name=""/>
        <dsp:cNvSpPr/>
      </dsp:nvSpPr>
      <dsp:spPr>
        <a:xfrm>
          <a:off x="1042899" y="1658716"/>
          <a:ext cx="2109197" cy="2032984"/>
        </a:xfrm>
        <a:prstGeom prst="ellipse">
          <a:avLst/>
        </a:prstGeom>
        <a:noFill/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“Effective Theory”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(Nonlinear, stochastic) </a:t>
          </a:r>
          <a:endParaRPr lang="en-US" sz="1800" kern="1200" dirty="0"/>
        </a:p>
      </dsp:txBody>
      <dsp:txXfrm>
        <a:off x="1351784" y="1956440"/>
        <a:ext cx="1491427" cy="1437536"/>
      </dsp:txXfrm>
    </dsp:sp>
    <dsp:sp modelId="{37DD40E4-1BD3-4304-AA63-D8DB2CFDE1D5}">
      <dsp:nvSpPr>
        <dsp:cNvPr id="0" name=""/>
        <dsp:cNvSpPr/>
      </dsp:nvSpPr>
      <dsp:spPr>
        <a:xfrm rot="18900000">
          <a:off x="2868177" y="1483573"/>
          <a:ext cx="263887" cy="578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879771" y="1627167"/>
        <a:ext cx="184721" cy="346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BDD18-A43A-47E8-BD55-30F5FC7AAB72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BC621-8A35-460F-B797-79BD8C752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60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3af08f269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3af08f269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86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3af08f269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3af08f269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94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>
                <a:latin typeface="Georgia" panose="020405020504050203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90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42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813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297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7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69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01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776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298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48640" lvl="0" indent="-41148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97280" lvl="1" indent="-381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45920" lvl="2" indent="-381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94560" lvl="3" indent="-381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743200" lvl="4" indent="-381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91840" lvl="5" indent="-381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840480" lvl="6" indent="-381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389120" lvl="7" indent="-381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937760" lvl="8" indent="-381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20645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96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9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15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50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7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0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92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8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6FB0F7-4374-497C-9004-28989F6DF02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A1D0928-0849-429E-9216-FFD17BB34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447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png"/><Relationship Id="rId4" Type="http://schemas.microsoft.com/office/2007/relationships/media" Target="../media/media2.m4v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33899" y="238217"/>
            <a:ext cx="8970745" cy="107085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800" dirty="0" smtClean="0">
                <a:solidFill>
                  <a:schemeClr val="tx1"/>
                </a:solidFill>
              </a:rPr>
              <a:t>Plasma Membrane through the lens of </a:t>
            </a:r>
            <a:r>
              <a:rPr lang="en-GB" sz="4800" dirty="0" smtClean="0">
                <a:solidFill>
                  <a:schemeClr val="tx1"/>
                </a:solidFill>
              </a:rPr>
              <a:t>theoretical physics</a:t>
            </a:r>
            <a:endParaRPr lang="en-GB" sz="4800" dirty="0">
              <a:solidFill>
                <a:schemeClr val="tx1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89" y="4554245"/>
            <a:ext cx="4080779" cy="166045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173360" y="1777629"/>
            <a:ext cx="5895608" cy="143013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en-GB" sz="3200" dirty="0" smtClean="0">
                <a:solidFill>
                  <a:schemeClr val="tx1"/>
                </a:solidFill>
              </a:rPr>
              <a:t>Dhrubaditya (Dhruba) Mitra</a:t>
            </a:r>
          </a:p>
          <a:p>
            <a:pPr marL="36900" indent="0" algn="ctr">
              <a:buNone/>
            </a:pPr>
            <a:r>
              <a:rPr lang="en-GB" sz="3200" dirty="0" smtClean="0">
                <a:solidFill>
                  <a:schemeClr val="tx1"/>
                </a:solidFill>
              </a:rPr>
              <a:t> NORDITA, Stockholm 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799" y="3860033"/>
            <a:ext cx="4359444" cy="25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889"/>
            <a:ext cx="10353762" cy="970450"/>
          </a:xfrm>
        </p:spPr>
        <p:txBody>
          <a:bodyPr/>
          <a:lstStyle/>
          <a:p>
            <a:r>
              <a:rPr lang="en-GB" dirty="0" smtClean="0"/>
              <a:t>Theory of Buckling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249" y="2140404"/>
            <a:ext cx="4043692" cy="4992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66" y="1740591"/>
            <a:ext cx="6175434" cy="1061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763" y="135386"/>
            <a:ext cx="3842178" cy="87322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058797" y="1789882"/>
            <a:ext cx="6090971" cy="94752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521" y="3042019"/>
            <a:ext cx="1143824" cy="11396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827" y="4769191"/>
            <a:ext cx="1312482" cy="148503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7004482" y="3611836"/>
            <a:ext cx="1571347" cy="8095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156348" y="4485354"/>
            <a:ext cx="2894120" cy="1321197"/>
          </a:xfrm>
          <a:prstGeom prst="straightConnector1">
            <a:avLst/>
          </a:prstGeom>
          <a:ln w="508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63" y="3890845"/>
            <a:ext cx="5767416" cy="1620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386" y="1033105"/>
            <a:ext cx="1537418" cy="701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04" y="1522700"/>
            <a:ext cx="5718449" cy="167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55" y="-191584"/>
            <a:ext cx="10515600" cy="1325563"/>
          </a:xfrm>
        </p:spPr>
        <p:txBody>
          <a:bodyPr/>
          <a:lstStyle/>
          <a:p>
            <a:r>
              <a:rPr lang="en-GB" dirty="0"/>
              <a:t>M</a:t>
            </a:r>
            <a:r>
              <a:rPr lang="en-GB" dirty="0" smtClean="0"/>
              <a:t>onte </a:t>
            </a:r>
            <a:r>
              <a:rPr lang="en-GB" dirty="0" err="1" smtClean="0"/>
              <a:t>carlo</a:t>
            </a:r>
            <a:r>
              <a:rPr lang="en-GB" dirty="0" smtClean="0"/>
              <a:t> for spherical shells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50" y="1158949"/>
            <a:ext cx="5165723" cy="1391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326" y="1133979"/>
            <a:ext cx="3052618" cy="1775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176" y="3020719"/>
            <a:ext cx="3857625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9112"/>
            <a:ext cx="4252156" cy="1322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72594"/>
            <a:ext cx="3362325" cy="962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182" y="1231847"/>
            <a:ext cx="2664080" cy="165517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125207" y="4441718"/>
            <a:ext cx="9237" cy="2146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8609" y="3138044"/>
            <a:ext cx="5141754" cy="34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9896903"/>
              </p:ext>
            </p:extLst>
          </p:nvPr>
        </p:nvGraphicFramePr>
        <p:xfrm>
          <a:off x="1849523" y="1197567"/>
          <a:ext cx="8279898" cy="5276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939389" y="197661"/>
            <a:ext cx="10503928" cy="10003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Buckling by the wheel of </a:t>
            </a:r>
            <a:r>
              <a:rPr lang="en-GB" dirty="0" smtClean="0"/>
              <a:t>theoretical physics</a:t>
            </a:r>
            <a:r>
              <a:rPr lang="en-GB" dirty="0" smtClean="0"/>
              <a:t>.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688062" y="3906175"/>
            <a:ext cx="1961965" cy="355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11844" y="3320249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Buckling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27806" y="4043156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Linear </a:t>
            </a:r>
          </a:p>
          <a:p>
            <a:r>
              <a:rPr lang="en-GB" dirty="0" smtClean="0"/>
              <a:t>elasticity</a:t>
            </a:r>
            <a:endParaRPr lang="en-GB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928586" y="2041864"/>
            <a:ext cx="2164672" cy="45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98984" y="1435279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Monte Carlo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496954" y="2249433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Mean-field</a:t>
            </a:r>
          </a:p>
          <a:p>
            <a:pPr algn="ctr"/>
            <a:r>
              <a:rPr lang="en-GB" dirty="0" smtClean="0"/>
              <a:t> theory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8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376" y="1767181"/>
            <a:ext cx="3232517" cy="885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46" y="1131872"/>
            <a:ext cx="4821734" cy="7015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743" y="218397"/>
            <a:ext cx="4367905" cy="821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8979"/>
            <a:ext cx="7111014" cy="9653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But </a:t>
            </a:r>
            <a:r>
              <a:rPr lang="en-GB" dirty="0" err="1" smtClean="0"/>
              <a:t>biomembranes</a:t>
            </a:r>
            <a:r>
              <a:rPr lang="en-GB" dirty="0" smtClean="0"/>
              <a:t> are </a:t>
            </a:r>
            <a:r>
              <a:rPr lang="en-GB" dirty="0" smtClean="0">
                <a:solidFill>
                  <a:schemeClr val="tx1"/>
                </a:solidFill>
              </a:rPr>
              <a:t>fluid &amp;</a:t>
            </a:r>
            <a:r>
              <a:rPr lang="en-GB" dirty="0" smtClean="0">
                <a:solidFill>
                  <a:srgbClr val="FFC000"/>
                </a:solidFill>
              </a:rPr>
              <a:t> active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397" y="1575322"/>
            <a:ext cx="5737886" cy="498527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Fluid 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Zero in-plane shear modulus.</a:t>
            </a:r>
          </a:p>
          <a:p>
            <a:r>
              <a:rPr lang="en-GB" dirty="0"/>
              <a:t>M</a:t>
            </a:r>
            <a:r>
              <a:rPr lang="en-GB" dirty="0" smtClean="0"/>
              <a:t>easure the elastic parameters by Interference reflection microscopy, flickering. </a:t>
            </a:r>
          </a:p>
          <a:p>
            <a:r>
              <a:rPr lang="en-GB" dirty="0" smtClean="0"/>
              <a:t>But </a:t>
            </a:r>
            <a:r>
              <a:rPr lang="en-GB" dirty="0"/>
              <a:t>the relationship assumes thermal equilibrium which the membrane is not in -- R. Blowers, E. M. Clarkson, and M. </a:t>
            </a:r>
            <a:r>
              <a:rPr lang="en-GB" dirty="0" err="1"/>
              <a:t>Maizels</a:t>
            </a:r>
            <a:r>
              <a:rPr lang="en-GB" dirty="0" smtClean="0"/>
              <a:t>,(</a:t>
            </a:r>
            <a:r>
              <a:rPr lang="en-GB" dirty="0"/>
              <a:t>1951</a:t>
            </a:r>
            <a:r>
              <a:rPr lang="en-GB" dirty="0" smtClean="0"/>
              <a:t>)</a:t>
            </a:r>
          </a:p>
          <a:p>
            <a:r>
              <a:rPr lang="en-GB" dirty="0"/>
              <a:t>The fundamental property of living cells is that they are not in thermal equilibrium even when they are statistically stationary – they consume energy and generate entropy. </a:t>
            </a:r>
          </a:p>
          <a:p>
            <a:r>
              <a:rPr lang="en-GB" dirty="0"/>
              <a:t>How to quantify their non-equilibrium nature ?</a:t>
            </a:r>
          </a:p>
          <a:p>
            <a:r>
              <a:rPr lang="en-GB" dirty="0"/>
              <a:t>How much their physical properties are affected by the fact that they are not in equilibrium ? 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015" y="2659628"/>
            <a:ext cx="4805960" cy="3745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2984" y="6399060"/>
            <a:ext cx="446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B Sinha, IISER-K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7810163" y="1863633"/>
            <a:ext cx="3186941" cy="7242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321553" y="816746"/>
            <a:ext cx="164164" cy="470516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086513" y="810333"/>
            <a:ext cx="788633" cy="573381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5096" y="2659628"/>
            <a:ext cx="1739817" cy="264116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92397" y="3912306"/>
            <a:ext cx="5871052" cy="237308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7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385" y="144491"/>
            <a:ext cx="10353762" cy="89459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Inverse Fokker—Planck &amp; Entropy Production 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512" y="3691296"/>
            <a:ext cx="7578066" cy="290849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flicker data is a </a:t>
            </a:r>
            <a:r>
              <a:rPr lang="en-GB" dirty="0" err="1" smtClean="0"/>
              <a:t>Langvein</a:t>
            </a:r>
            <a:r>
              <a:rPr lang="en-GB" dirty="0" smtClean="0"/>
              <a:t> problem in d dimension. </a:t>
            </a:r>
          </a:p>
          <a:p>
            <a:r>
              <a:rPr lang="en-GB" dirty="0" smtClean="0"/>
              <a:t>Every </a:t>
            </a:r>
            <a:r>
              <a:rPr lang="en-GB" dirty="0" err="1" smtClean="0"/>
              <a:t>Langvein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 Fokker—Planck Eqn. 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 smtClean="0">
                <a:sym typeface="Wingdings" panose="05000000000000000000" pitchFamily="2" charset="2"/>
              </a:rPr>
              <a:t>Can we infer drift &amp; diffusion from data ? And calculate entropy production rate ? Use tools from stochastic thermodynamics. 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Less ambitious : set bounds to entropy production rate from data.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Reformulate as an optimisation problem.  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We apply a  short—time scheme</a:t>
            </a:r>
            <a:r>
              <a:rPr lang="en-GB" dirty="0" smtClean="0"/>
              <a:t> to expt. data for “shaken parabola” </a:t>
            </a:r>
            <a:r>
              <a:rPr lang="en-GB" dirty="0" smtClean="0">
                <a:sym typeface="Wingdings" panose="05000000000000000000" pitchFamily="2" charset="2"/>
              </a:rPr>
              <a:t> excellent agreement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49" y="1348773"/>
            <a:ext cx="3795808" cy="109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455" y="1348773"/>
            <a:ext cx="2486078" cy="1114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4" y="2623176"/>
            <a:ext cx="3742651" cy="845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458" y="2612517"/>
            <a:ext cx="3511120" cy="884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111" y="695424"/>
            <a:ext cx="4234476" cy="5991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147" y="1858927"/>
            <a:ext cx="1697303" cy="647973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3626426" y="1829249"/>
            <a:ext cx="390617" cy="266330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0" y="1400431"/>
            <a:ext cx="3708545" cy="98749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3984917" y="1400431"/>
            <a:ext cx="2431153" cy="9757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9735247" y="1962414"/>
            <a:ext cx="2568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Manikandan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et al Communications Physics 2021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54" y="0"/>
            <a:ext cx="9991750" cy="1044357"/>
          </a:xfrm>
        </p:spPr>
        <p:txBody>
          <a:bodyPr/>
          <a:lstStyle/>
          <a:p>
            <a:r>
              <a:rPr lang="en-GB" dirty="0" smtClean="0"/>
              <a:t>How far from equilibrium is flicker data ?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22564" y="5928015"/>
            <a:ext cx="1137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Estimate of entropy generation rate can spatiotemporally resolve the active nature of cell flickering , Physical Review Research 2024, S.M </a:t>
            </a:r>
            <a:r>
              <a:rPr lang="en-GB" dirty="0" err="1" smtClean="0"/>
              <a:t>Manikandan</a:t>
            </a:r>
            <a:r>
              <a:rPr lang="en-GB" dirty="0"/>
              <a:t> </a:t>
            </a:r>
            <a:r>
              <a:rPr lang="en-GB" dirty="0" smtClean="0"/>
              <a:t>et al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2" y="967250"/>
            <a:ext cx="10315372" cy="261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54" y="0"/>
            <a:ext cx="9991750" cy="1044357"/>
          </a:xfrm>
        </p:spPr>
        <p:txBody>
          <a:bodyPr/>
          <a:lstStyle/>
          <a:p>
            <a:r>
              <a:rPr lang="en-GB" dirty="0" smtClean="0"/>
              <a:t>How far from equilibrium is flicker data ?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22564" y="5928015"/>
            <a:ext cx="1137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Estimate of entropy generation rate can spatiotemporally resolve the active nature of cell flickering , Physical Review Research, S.M </a:t>
            </a:r>
            <a:r>
              <a:rPr lang="en-GB" dirty="0" err="1" smtClean="0"/>
              <a:t>Manikandan</a:t>
            </a:r>
            <a:r>
              <a:rPr lang="en-GB" dirty="0"/>
              <a:t> </a:t>
            </a:r>
            <a:r>
              <a:rPr lang="en-GB" dirty="0" smtClean="0"/>
              <a:t>et al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75" y="1329938"/>
            <a:ext cx="63436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4" y="36007"/>
            <a:ext cx="9849196" cy="790030"/>
          </a:xfrm>
        </p:spPr>
        <p:txBody>
          <a:bodyPr/>
          <a:lstStyle/>
          <a:p>
            <a:r>
              <a:rPr lang="en-GB" dirty="0" smtClean="0"/>
              <a:t>Active Buckling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612255" y="2619581"/>
            <a:ext cx="228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Agrawal, Pandey &amp; DM PRE (L) 2023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577" y="3382391"/>
            <a:ext cx="2705009" cy="3372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576" y="3382391"/>
            <a:ext cx="2705009" cy="3334362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55617" y="1379909"/>
            <a:ext cx="2640459" cy="9957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708" y="1333431"/>
            <a:ext cx="2127127" cy="10422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99790" y="918307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Metropolis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9612255" y="985421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Non-Equilibrium</a:t>
            </a:r>
            <a:endParaRPr lang="en-GB" dirty="0"/>
          </a:p>
        </p:txBody>
      </p:sp>
      <p:sp>
        <p:nvSpPr>
          <p:cNvPr id="19" name="Google Shape;67;p14"/>
          <p:cNvSpPr txBox="1"/>
          <p:nvPr/>
        </p:nvSpPr>
        <p:spPr>
          <a:xfrm>
            <a:off x="328750" y="1102973"/>
            <a:ext cx="6748649" cy="576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A “solid” </a:t>
            </a:r>
            <a:r>
              <a:rPr lang="en-GB" sz="2400" dirty="0"/>
              <a:t> </a:t>
            </a:r>
            <a:r>
              <a:rPr lang="en-GB" sz="2400" dirty="0" smtClean="0"/>
              <a:t>&amp; active shell.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Go out of equilibrium in a Monte Carlo code that explicitly breaks detailed balance.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The critical buckling pressure changes. Larger active fluctuations lowers buckling pressure. 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Make a shell with </a:t>
            </a:r>
            <a:r>
              <a:rPr lang="en-GB" sz="2400" dirty="0" err="1" smtClean="0"/>
              <a:t>bacteriorodopsin</a:t>
            </a:r>
            <a:r>
              <a:rPr lang="en-GB" sz="2400" dirty="0" smtClean="0"/>
              <a:t> which can be made active with laser  </a:t>
            </a:r>
            <a:r>
              <a:rPr lang="en-GB" sz="2400" dirty="0" smtClean="0">
                <a:sym typeface="Wingdings" panose="05000000000000000000" pitchFamily="2" charset="2"/>
              </a:rPr>
              <a:t> precisely control buckling of shell in microscopic scale. </a:t>
            </a:r>
            <a:r>
              <a:rPr lang="en-GB" sz="2400" dirty="0" smtClean="0"/>
              <a:t>The </a:t>
            </a:r>
            <a:r>
              <a:rPr lang="en-GB" sz="2400" dirty="0"/>
              <a:t>membrane similar to cell membranes. 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No theory at the moment.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052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39389" y="197661"/>
            <a:ext cx="9013705" cy="10003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Two turns of the wheel</a:t>
            </a:r>
            <a:endParaRPr lang="en-GB" dirty="0"/>
          </a:p>
        </p:txBody>
      </p:sp>
      <p:sp>
        <p:nvSpPr>
          <p:cNvPr id="15" name="Right Arrow 14"/>
          <p:cNvSpPr/>
          <p:nvPr/>
        </p:nvSpPr>
        <p:spPr>
          <a:xfrm>
            <a:off x="10356794" y="3006935"/>
            <a:ext cx="555348" cy="26263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7" name="Oval 16"/>
          <p:cNvSpPr/>
          <p:nvPr/>
        </p:nvSpPr>
        <p:spPr>
          <a:xfrm>
            <a:off x="10905114" y="2617789"/>
            <a:ext cx="1286886" cy="1279986"/>
          </a:xfrm>
          <a:prstGeom prst="ellipse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829" y="4408434"/>
            <a:ext cx="677158" cy="685441"/>
          </a:xfrm>
          <a:prstGeom prst="rect">
            <a:avLst/>
          </a:prstGeom>
        </p:spPr>
      </p:pic>
      <p:sp>
        <p:nvSpPr>
          <p:cNvPr id="25" name="Left Arrow 24"/>
          <p:cNvSpPr/>
          <p:nvPr/>
        </p:nvSpPr>
        <p:spPr>
          <a:xfrm>
            <a:off x="8311162" y="4594213"/>
            <a:ext cx="355002" cy="26058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628356692"/>
              </p:ext>
            </p:extLst>
          </p:nvPr>
        </p:nvGraphicFramePr>
        <p:xfrm>
          <a:off x="4773027" y="1323241"/>
          <a:ext cx="5713773" cy="3630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Oval 4"/>
          <p:cNvSpPr txBox="1"/>
          <p:nvPr/>
        </p:nvSpPr>
        <p:spPr>
          <a:xfrm>
            <a:off x="11008296" y="2685711"/>
            <a:ext cx="909966" cy="9050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Active Buckling</a:t>
            </a:r>
            <a:endParaRPr lang="en-US" sz="1600" kern="12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038344" y="1259781"/>
            <a:ext cx="45720" cy="4254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925" y="1745606"/>
            <a:ext cx="3984544" cy="334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4"/>
          <p:cNvSpPr txBox="1">
            <a:spLocks/>
          </p:cNvSpPr>
          <p:nvPr/>
        </p:nvSpPr>
        <p:spPr>
          <a:xfrm>
            <a:off x="-765046" y="0"/>
            <a:ext cx="10224720" cy="763560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Back to </a:t>
            </a:r>
            <a:r>
              <a:rPr lang="en-GB" dirty="0" err="1" smtClean="0"/>
              <a:t>Biomembranes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776" y="51696"/>
            <a:ext cx="1516570" cy="1966648"/>
          </a:xfrm>
          <a:prstGeom prst="rect">
            <a:avLst/>
          </a:prstGeom>
        </p:spPr>
      </p:pic>
      <p:sp>
        <p:nvSpPr>
          <p:cNvPr id="4" name="Google Shape;67;p14"/>
          <p:cNvSpPr txBox="1"/>
          <p:nvPr/>
        </p:nvSpPr>
        <p:spPr>
          <a:xfrm>
            <a:off x="517306" y="801750"/>
            <a:ext cx="7660015" cy="60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Experimental model systems : Giant </a:t>
            </a:r>
            <a:r>
              <a:rPr lang="en-GB" sz="2000" dirty="0" err="1" smtClean="0"/>
              <a:t>Unilamellar</a:t>
            </a:r>
            <a:r>
              <a:rPr lang="en-GB" sz="2000" dirty="0" smtClean="0"/>
              <a:t> Vesicles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GPMV : Giant plasma membrane vesicles generated using cells.   </a:t>
            </a:r>
            <a:endParaRPr lang="en-GB" sz="2000" dirty="0"/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The membranes themselves are very complex systems.</a:t>
            </a:r>
          </a:p>
          <a:p>
            <a:pPr marL="868680" lvl="1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Different amount and types of lipids and proteins</a:t>
            </a:r>
          </a:p>
          <a:p>
            <a:pPr marL="868680" lvl="1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Variety of phases and phase coexistence are possible.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Has no active component.  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They are two—dimensional fluid, because:</a:t>
            </a:r>
          </a:p>
          <a:p>
            <a:pPr marL="868680" lvl="1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Tagged molecule show diffusion</a:t>
            </a:r>
          </a:p>
          <a:p>
            <a:pPr marL="868680" lvl="1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They flow</a:t>
            </a:r>
          </a:p>
          <a:p>
            <a:pPr marL="868680" lvl="1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Theory with fluid model describes expt</a:t>
            </a:r>
            <a:r>
              <a:rPr lang="en-GB" sz="2400" dirty="0" smtClean="0"/>
              <a:t>.</a:t>
            </a:r>
          </a:p>
          <a:p>
            <a:pPr marL="868680" lvl="1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M</a:t>
            </a:r>
            <a:r>
              <a:rPr lang="en-GB" sz="2400" dirty="0" smtClean="0"/>
              <a:t>ech. properties of GUV, GPMV, cells</a:t>
            </a:r>
          </a:p>
          <a:p>
            <a:pPr marL="868680" lvl="1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What happens if you go smaller 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213" y="2201009"/>
            <a:ext cx="1907271" cy="2504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90802" y="4608939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Micropipette aspiration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42317" y="3246482"/>
            <a:ext cx="5734169" cy="2417472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696" y="2083552"/>
            <a:ext cx="2153292" cy="1901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6763" y="4085916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AFM indentation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813" y="51696"/>
            <a:ext cx="2225253" cy="15060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47356" y="1615225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Optical stretcher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083" y="5166044"/>
            <a:ext cx="4657061" cy="17266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85665" y="4758522"/>
            <a:ext cx="15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Tether pulling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80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66" y="556334"/>
            <a:ext cx="1424042" cy="1981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780" y="626253"/>
            <a:ext cx="2315079" cy="1852888"/>
          </a:xfrm>
          <a:prstGeom prst="rect">
            <a:avLst/>
          </a:prstGeom>
        </p:spPr>
      </p:pic>
      <p:pic>
        <p:nvPicPr>
          <p:cNvPr id="5" name="plasma_bal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9936" y="476304"/>
            <a:ext cx="1992747" cy="2061463"/>
          </a:xfrm>
          <a:prstGeom prst="rect">
            <a:avLst/>
          </a:prstGeom>
          <a:ln>
            <a:noFill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92" y="4091624"/>
            <a:ext cx="2318800" cy="201445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46863" y="476304"/>
            <a:ext cx="2909863" cy="1822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528" y="3903716"/>
            <a:ext cx="1544128" cy="2456059"/>
          </a:xfrm>
          <a:prstGeom prst="rect">
            <a:avLst/>
          </a:prstGeom>
        </p:spPr>
      </p:pic>
      <p:pic>
        <p:nvPicPr>
          <p:cNvPr id="9" name="Google Shape;97;p17"/>
          <p:cNvPicPr preferRelativeResize="0"/>
          <p:nvPr/>
        </p:nvPicPr>
        <p:blipFill rotWithShape="1">
          <a:blip r:embed="rId12">
            <a:alphaModFix/>
          </a:blip>
          <a:srcRect t="28682" b="5936"/>
          <a:stretch/>
        </p:blipFill>
        <p:spPr>
          <a:xfrm>
            <a:off x="9295798" y="4659635"/>
            <a:ext cx="2708694" cy="146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ythbuster_corsstarch_cropped.m4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323" end="220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5798" y="4091624"/>
            <a:ext cx="4089027" cy="2300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666" y="3551578"/>
            <a:ext cx="1123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m                                                                               mm                                  </a:t>
            </a:r>
            <a:r>
              <a:rPr lang="en-GB" dirty="0" err="1" smtClean="0"/>
              <a:t>micrometer</a:t>
            </a:r>
            <a:r>
              <a:rPr lang="en-GB" dirty="0" smtClean="0"/>
              <a:t>                   100 nm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69024" y="33070"/>
            <a:ext cx="1123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GALAXY                  Accretion disk                               Sun                                         Ocean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88575" y="6359775"/>
            <a:ext cx="1123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Laboratory                                                         Dew drops                         Red Blood Cell                  exosomes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88575" y="2602700"/>
            <a:ext cx="1123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</a:t>
            </a:r>
            <a:r>
              <a:rPr lang="en-GB" dirty="0" smtClean="0"/>
              <a:t>ega-parsec                         100 AU                                   1000 Mm                                        100 m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90654" y="3111190"/>
            <a:ext cx="10660566" cy="44605"/>
          </a:xfrm>
          <a:prstGeom prst="straightConnector1">
            <a:avLst/>
          </a:prstGeom>
          <a:ln w="1143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24348" y="58345"/>
            <a:ext cx="5038775" cy="763560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rmAutofit fontScale="90000"/>
          </a:bodyPr>
          <a:lstStyle/>
          <a:p>
            <a:r>
              <a:rPr lang="en-GB" dirty="0" smtClean="0"/>
              <a:t>Extracellular vesicles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76550" y="6217622"/>
            <a:ext cx="658440" cy="524880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ctr" anchorCtr="0">
            <a:normAutofit/>
          </a:bodyPr>
          <a:lstStyle/>
          <a:p>
            <a:fld id="{00000000-1234-1234-1234-123412341234}" type="slidenum">
              <a:rPr lang="sv"/>
              <a:pPr/>
              <a:t>20</a:t>
            </a:fld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124348" y="821905"/>
            <a:ext cx="5875603" cy="345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Nano vesicles (</a:t>
            </a:r>
            <a:r>
              <a:rPr lang="en-GB" sz="2000" dirty="0" err="1"/>
              <a:t>approx</a:t>
            </a:r>
            <a:r>
              <a:rPr lang="en-GB" sz="2000" dirty="0"/>
              <a:t> 100 nm diameter) fluid filled 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The membrane similar to cell membranes. 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Lies below optical limit, probe with AFM</a:t>
            </a:r>
            <a:endParaRPr lang="en-GB" sz="2000" dirty="0"/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Messenger of cell-to-cell communication. </a:t>
            </a:r>
            <a:endParaRPr lang="en-GB" sz="2000" dirty="0" smtClean="0"/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Plays role is spreading  cancer. </a:t>
            </a:r>
            <a:endParaRPr lang="en-GB" sz="2000" dirty="0"/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What are their biophysical properties ?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713" y="165058"/>
            <a:ext cx="6167269" cy="2906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587" y="3631729"/>
            <a:ext cx="4276858" cy="29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24348" y="58345"/>
            <a:ext cx="5038775" cy="763560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rmAutofit fontScale="90000"/>
          </a:bodyPr>
          <a:lstStyle/>
          <a:p>
            <a:r>
              <a:rPr lang="en-GB" dirty="0" smtClean="0"/>
              <a:t>Extracellular vesicles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0776550" y="6217622"/>
            <a:ext cx="658440" cy="524880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ctr" anchorCtr="0">
            <a:normAutofit/>
          </a:bodyPr>
          <a:lstStyle/>
          <a:p>
            <a:fld id="{00000000-1234-1234-1234-123412341234}" type="slidenum">
              <a:rPr lang="sv"/>
              <a:pPr/>
              <a:t>21</a:t>
            </a:fld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124348" y="821905"/>
            <a:ext cx="5875603" cy="345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Nano vesicles (</a:t>
            </a:r>
            <a:r>
              <a:rPr lang="en-GB" sz="2000" dirty="0" err="1"/>
              <a:t>approx</a:t>
            </a:r>
            <a:r>
              <a:rPr lang="en-GB" sz="2000" dirty="0"/>
              <a:t> 100 nm diameter) fluid filled 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The membrane similar to cell membranes. </a:t>
            </a:r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Lies below optical limit, probe with AFM</a:t>
            </a:r>
            <a:endParaRPr lang="en-GB" sz="2000" dirty="0"/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Messenger of cell-to-cell communication. </a:t>
            </a:r>
            <a:endParaRPr lang="en-GB" sz="2000" dirty="0" smtClean="0"/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Plays role is spreading  cancer. </a:t>
            </a:r>
            <a:endParaRPr lang="en-GB" sz="2000" dirty="0"/>
          </a:p>
          <a:p>
            <a:pPr marL="411480" indent="-4114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What are their biophysical properties ?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713" y="165058"/>
            <a:ext cx="6167269" cy="2906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587" y="3631729"/>
            <a:ext cx="4276858" cy="29466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123" y="3198057"/>
            <a:ext cx="7070779" cy="36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7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39389" y="197661"/>
            <a:ext cx="9013705" cy="10003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Third turn of the wheel</a:t>
            </a:r>
            <a:endParaRPr lang="en-GB" dirty="0"/>
          </a:p>
        </p:txBody>
      </p:sp>
      <p:sp>
        <p:nvSpPr>
          <p:cNvPr id="15" name="Right Arrow 14"/>
          <p:cNvSpPr/>
          <p:nvPr/>
        </p:nvSpPr>
        <p:spPr>
          <a:xfrm>
            <a:off x="9675420" y="3766456"/>
            <a:ext cx="555348" cy="26263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17" name="Oval 16"/>
          <p:cNvSpPr/>
          <p:nvPr/>
        </p:nvSpPr>
        <p:spPr>
          <a:xfrm>
            <a:off x="10364853" y="3389100"/>
            <a:ext cx="1286886" cy="1279986"/>
          </a:xfrm>
          <a:prstGeom prst="ellipse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217048103"/>
              </p:ext>
            </p:extLst>
          </p:nvPr>
        </p:nvGraphicFramePr>
        <p:xfrm>
          <a:off x="2321149" y="1397591"/>
          <a:ext cx="6914291" cy="475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Oval 4"/>
          <p:cNvSpPr txBox="1"/>
          <p:nvPr/>
        </p:nvSpPr>
        <p:spPr>
          <a:xfrm>
            <a:off x="10553313" y="3576549"/>
            <a:ext cx="909966" cy="9050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/>
              <a:t>Targeted drug delivery</a:t>
            </a:r>
            <a:endParaRPr lang="en-US" sz="1600" kern="1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360921" y="3138254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Biophysics of Exosomes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360921" y="4215384"/>
            <a:ext cx="1709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Expt. on GUVs</a:t>
            </a:r>
          </a:p>
          <a:p>
            <a:r>
              <a:rPr lang="en-GB" dirty="0" smtClean="0"/>
              <a:t>&amp; GPMVs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031736" y="3960052"/>
            <a:ext cx="2203704" cy="175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1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549" y="70159"/>
            <a:ext cx="10353762" cy="970450"/>
          </a:xfrm>
        </p:spPr>
        <p:txBody>
          <a:bodyPr/>
          <a:lstStyle/>
          <a:p>
            <a:r>
              <a:rPr lang="en-GB" dirty="0" smtClean="0"/>
              <a:t>Helfrich model of RBC membrane 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78106" y="3116001"/>
            <a:ext cx="53061" cy="2354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76519" y="2446388"/>
            <a:ext cx="1330996" cy="7246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705099" y="268615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Bending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249306" y="2693023"/>
            <a:ext cx="1446631" cy="81771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606235" y="4615132"/>
            <a:ext cx="88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volume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4224749" y="2905932"/>
            <a:ext cx="169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Surface area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684387" y="1186484"/>
            <a:ext cx="340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eorgia" panose="02040502050405020303" pitchFamily="18" charset="0"/>
              </a:rPr>
              <a:t>The membrane is a two-dimensional fluid.</a:t>
            </a:r>
            <a:endParaRPr lang="en-GB" sz="2400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350" y="2329187"/>
            <a:ext cx="5488122" cy="434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56" y="3649321"/>
            <a:ext cx="4124325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30" y="1131012"/>
            <a:ext cx="5876925" cy="990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242017" y="1843155"/>
            <a:ext cx="11221" cy="5679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057809" y="1820331"/>
            <a:ext cx="14523" cy="8726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75" y="5233381"/>
            <a:ext cx="4200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549" y="70159"/>
            <a:ext cx="10353762" cy="970450"/>
          </a:xfrm>
        </p:spPr>
        <p:txBody>
          <a:bodyPr/>
          <a:lstStyle/>
          <a:p>
            <a:r>
              <a:rPr lang="en-GB" dirty="0" smtClean="0"/>
              <a:t>Helfrich model of plasma membrane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1775" y="5768439"/>
            <a:ext cx="3776859" cy="65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460" y="2998626"/>
            <a:ext cx="4056299" cy="25743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76519" y="2446388"/>
            <a:ext cx="1330996" cy="7246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705099" y="268615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Bending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249306" y="2693023"/>
            <a:ext cx="1446631" cy="81771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841424" y="2624032"/>
            <a:ext cx="88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volume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366134" y="2232031"/>
            <a:ext cx="2268747" cy="103517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 flipH="1">
            <a:off x="4224749" y="2905932"/>
            <a:ext cx="169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Surface area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8027460" y="1142096"/>
            <a:ext cx="340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eorgia" panose="02040502050405020303" pitchFamily="18" charset="0"/>
              </a:rPr>
              <a:t>The membrane is a two-dimensional fluid.</a:t>
            </a:r>
            <a:endParaRPr lang="en-GB" sz="2400" dirty="0">
              <a:latin typeface="Georgia" panose="020405020504050203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15" y="3981251"/>
            <a:ext cx="6781800" cy="1047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592" y="5829921"/>
            <a:ext cx="1381125" cy="66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30" y="1131012"/>
            <a:ext cx="5876925" cy="990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242017" y="1843155"/>
            <a:ext cx="11221" cy="5679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057809" y="1820331"/>
            <a:ext cx="14523" cy="8726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57749" y="3164515"/>
            <a:ext cx="155968" cy="11677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99" y="0"/>
            <a:ext cx="8934719" cy="1135488"/>
          </a:xfrm>
        </p:spPr>
        <p:txBody>
          <a:bodyPr/>
          <a:lstStyle/>
          <a:p>
            <a:r>
              <a:rPr lang="en-GB" dirty="0" smtClean="0"/>
              <a:t>But RBC comes in other shapes too 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25" y="170766"/>
            <a:ext cx="2109549" cy="5318193"/>
          </a:xfrm>
        </p:spPr>
      </p:pic>
      <p:sp>
        <p:nvSpPr>
          <p:cNvPr id="9" name="TextBox 8"/>
          <p:cNvSpPr txBox="1"/>
          <p:nvPr/>
        </p:nvSpPr>
        <p:spPr>
          <a:xfrm>
            <a:off x="7209548" y="3858042"/>
            <a:ext cx="203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In-plane shear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12053" y="5099689"/>
            <a:ext cx="4772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The membrane is an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active two-dimensional solid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Non—</a:t>
            </a:r>
            <a:r>
              <a:rPr lang="en-GB" sz="2400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Hookean</a:t>
            </a:r>
            <a:r>
              <a:rPr lang="en-GB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/Nonlinear constitutive relation</a:t>
            </a:r>
            <a:endParaRPr lang="en-GB" sz="2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9134275" y="6150955"/>
            <a:ext cx="359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Gerald Lim et al PNAS 2002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36" y="2250667"/>
            <a:ext cx="5962650" cy="2476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05" y="1282034"/>
            <a:ext cx="5297631" cy="8184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4047" y="3677815"/>
            <a:ext cx="4214609" cy="84979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6569666" y="4042708"/>
            <a:ext cx="639882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6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07" y="151654"/>
            <a:ext cx="10353762" cy="970450"/>
          </a:xfrm>
        </p:spPr>
        <p:txBody>
          <a:bodyPr/>
          <a:lstStyle/>
          <a:p>
            <a:r>
              <a:rPr lang="en-GB" dirty="0" smtClean="0"/>
              <a:t>But it is also a fluid 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119" y="1314078"/>
            <a:ext cx="5435951" cy="4967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44" y="1717105"/>
            <a:ext cx="4705545" cy="408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859" y="6281413"/>
            <a:ext cx="433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Murase</a:t>
            </a:r>
            <a:r>
              <a:rPr lang="en-GB" dirty="0" smtClean="0"/>
              <a:t> et al, Biophysical Journal 2004 </a:t>
            </a:r>
            <a:endParaRPr lang="en-GB" dirty="0"/>
          </a:p>
        </p:txBody>
      </p:sp>
      <p:sp>
        <p:nvSpPr>
          <p:cNvPr id="3" name="Left Brace 2"/>
          <p:cNvSpPr/>
          <p:nvPr/>
        </p:nvSpPr>
        <p:spPr>
          <a:xfrm flipH="1">
            <a:off x="7754127" y="3140128"/>
            <a:ext cx="168676" cy="408373"/>
          </a:xfrm>
          <a:prstGeom prst="leftBrace">
            <a:avLst/>
          </a:prstGeom>
          <a:ln w="38100"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ft Brace 6"/>
          <p:cNvSpPr/>
          <p:nvPr/>
        </p:nvSpPr>
        <p:spPr>
          <a:xfrm flipH="1">
            <a:off x="8629095" y="3533312"/>
            <a:ext cx="152400" cy="1315375"/>
          </a:xfrm>
          <a:prstGeom prst="leftBrace">
            <a:avLst/>
          </a:prstGeom>
          <a:ln w="38100"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e 8"/>
          <p:cNvSpPr/>
          <p:nvPr/>
        </p:nvSpPr>
        <p:spPr>
          <a:xfrm flipH="1">
            <a:off x="10164931" y="4048218"/>
            <a:ext cx="150499" cy="872970"/>
          </a:xfrm>
          <a:prstGeom prst="leftBrace">
            <a:avLst/>
          </a:prstGeom>
          <a:ln w="38100"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018248" y="4385569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subdiffusion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9043" y="466402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diffusion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1666" y="357690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diffusion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88" y="204836"/>
            <a:ext cx="10353762" cy="970450"/>
          </a:xfrm>
        </p:spPr>
        <p:txBody>
          <a:bodyPr/>
          <a:lstStyle/>
          <a:p>
            <a:r>
              <a:rPr lang="en-GB" dirty="0" smtClean="0"/>
              <a:t>Fluidize a solid membrane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252" y="1976853"/>
            <a:ext cx="1628775" cy="3438525"/>
          </a:xfrm>
          <a:prstGeom prst="rect">
            <a:avLst/>
          </a:prstGeom>
        </p:spPr>
      </p:pic>
      <p:pic>
        <p:nvPicPr>
          <p:cNvPr id="9" name="flu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210" y="152474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588" y="112450"/>
            <a:ext cx="10353762" cy="970450"/>
          </a:xfrm>
        </p:spPr>
        <p:txBody>
          <a:bodyPr/>
          <a:lstStyle/>
          <a:p>
            <a:r>
              <a:rPr lang="en-GB" dirty="0" smtClean="0"/>
              <a:t>Fluid </a:t>
            </a:r>
            <a:r>
              <a:rPr lang="en-GB" dirty="0" smtClean="0">
                <a:sym typeface="Wingdings" panose="05000000000000000000" pitchFamily="2" charset="2"/>
              </a:rPr>
              <a:t>Semi-solid  Solid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9799" y="1088158"/>
            <a:ext cx="7539371" cy="4439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881" y="3417727"/>
            <a:ext cx="5297303" cy="3178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21389" y="4545227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subdiffusion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60883" y="3706269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diffusion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0154" y="572158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localization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Pinned membrane is both solid &amp; fluid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375" y="2471543"/>
            <a:ext cx="4356941" cy="324777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032" y="2405003"/>
            <a:ext cx="5779602" cy="338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2954" y="5934123"/>
            <a:ext cx="6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fluid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400407" y="589050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solid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906202" y="5890507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emi-solid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049282" y="2737939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Pinned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semi-solid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59083" y="3488924"/>
            <a:ext cx="594804" cy="4438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829713" y="3384270"/>
            <a:ext cx="524174" cy="393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46" y="198168"/>
            <a:ext cx="10353762" cy="970450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35" y="1671489"/>
            <a:ext cx="7955885" cy="4597231"/>
          </a:xfrm>
        </p:spPr>
        <p:txBody>
          <a:bodyPr>
            <a:normAutofit/>
          </a:bodyPr>
          <a:lstStyle/>
          <a:p>
            <a:r>
              <a:rPr lang="en-GB" dirty="0" smtClean="0"/>
              <a:t>Physics over a very large range of scale is “effective theory “ in the sense that they are coarse grained phenomena from microscopic theory – generalized hydrodynamics and elasticity. </a:t>
            </a:r>
          </a:p>
          <a:p>
            <a:r>
              <a:rPr lang="en-GB" dirty="0" smtClean="0"/>
              <a:t>Typically nonlinearities play crucial role – all the beauty of universe are nonlinear. </a:t>
            </a:r>
          </a:p>
          <a:p>
            <a:r>
              <a:rPr lang="en-GB" dirty="0" smtClean="0"/>
              <a:t>These are typically inaccessible to exact solutions. </a:t>
            </a:r>
          </a:p>
          <a:p>
            <a:r>
              <a:rPr lang="en-GB" dirty="0" smtClean="0"/>
              <a:t>Linearized and weakly nonlinear theories are tractable, sometime with great difficulty. </a:t>
            </a:r>
          </a:p>
          <a:p>
            <a:r>
              <a:rPr lang="en-GB" dirty="0"/>
              <a:t>We construct asymptotic </a:t>
            </a:r>
            <a:r>
              <a:rPr lang="en-GB" dirty="0" smtClean="0"/>
              <a:t>perturbation </a:t>
            </a:r>
            <a:r>
              <a:rPr lang="en-GB" dirty="0"/>
              <a:t>theories – often it is very difficult to identify a small parameter. </a:t>
            </a:r>
          </a:p>
          <a:p>
            <a:r>
              <a:rPr lang="en-GB" dirty="0" smtClean="0"/>
              <a:t> Real progress happens when massive numerical simulations are coupled with careful theory. </a:t>
            </a:r>
          </a:p>
          <a:p>
            <a:endParaRPr lang="en-GB" dirty="0"/>
          </a:p>
        </p:txBody>
      </p:sp>
      <p:pic>
        <p:nvPicPr>
          <p:cNvPr id="9" name="Picture 2" descr="Image result for pulp fi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99" y="1671489"/>
            <a:ext cx="2768174" cy="4152262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86" y="387658"/>
            <a:ext cx="10353762" cy="970450"/>
          </a:xfrm>
        </p:spPr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Experimental colleagues:</a:t>
            </a:r>
          </a:p>
          <a:p>
            <a:pPr lvl="1"/>
            <a:r>
              <a:rPr lang="en-GB" dirty="0" smtClean="0"/>
              <a:t>The group of Apurba Dev (Fredrick, Hannah, </a:t>
            </a:r>
            <a:r>
              <a:rPr lang="en-GB" dirty="0" err="1" smtClean="0"/>
              <a:t>Moein</a:t>
            </a:r>
            <a:r>
              <a:rPr lang="en-GB" dirty="0" smtClean="0"/>
              <a:t> ) Uppsala University </a:t>
            </a:r>
          </a:p>
          <a:p>
            <a:pPr lvl="1"/>
            <a:r>
              <a:rPr lang="en-GB" dirty="0" smtClean="0"/>
              <a:t>The group of Bidisha Sinha (</a:t>
            </a:r>
            <a:r>
              <a:rPr lang="en-GB" dirty="0" err="1" smtClean="0"/>
              <a:t>Tanmoy</a:t>
            </a:r>
            <a:r>
              <a:rPr lang="en-GB" dirty="0" smtClean="0"/>
              <a:t>), IISER-Kolkata</a:t>
            </a:r>
          </a:p>
          <a:p>
            <a:pPr lvl="1"/>
            <a:r>
              <a:rPr lang="en-GB" dirty="0" smtClean="0"/>
              <a:t>The group of </a:t>
            </a:r>
            <a:r>
              <a:rPr lang="en-GB" dirty="0" err="1" smtClean="0"/>
              <a:t>Ayan</a:t>
            </a:r>
            <a:r>
              <a:rPr lang="en-GB" dirty="0" smtClean="0"/>
              <a:t> Banerjee, IISER-Kolkata</a:t>
            </a:r>
          </a:p>
          <a:p>
            <a:r>
              <a:rPr lang="en-GB" dirty="0" err="1" smtClean="0"/>
              <a:t>Vikash</a:t>
            </a:r>
            <a:r>
              <a:rPr lang="en-GB" dirty="0" smtClean="0"/>
              <a:t> Pandey, </a:t>
            </a:r>
            <a:r>
              <a:rPr lang="en-GB" dirty="0" err="1" smtClean="0"/>
              <a:t>Vipin</a:t>
            </a:r>
            <a:r>
              <a:rPr lang="en-GB" dirty="0" smtClean="0"/>
              <a:t> Agrawal, </a:t>
            </a:r>
            <a:r>
              <a:rPr lang="en-GB" dirty="0" err="1" smtClean="0"/>
              <a:t>Srikanth</a:t>
            </a:r>
            <a:r>
              <a:rPr lang="en-GB" dirty="0" smtClean="0"/>
              <a:t> </a:t>
            </a:r>
            <a:r>
              <a:rPr lang="en-GB" dirty="0" err="1" smtClean="0"/>
              <a:t>Manikandan</a:t>
            </a:r>
            <a:r>
              <a:rPr lang="en-GB" dirty="0" smtClean="0"/>
              <a:t>, </a:t>
            </a:r>
            <a:r>
              <a:rPr lang="en-GB" dirty="0" err="1" smtClean="0"/>
              <a:t>Supriya</a:t>
            </a:r>
            <a:r>
              <a:rPr lang="en-GB" dirty="0" smtClean="0"/>
              <a:t> Krishnamurthy – NORDITA soft matter group </a:t>
            </a:r>
          </a:p>
          <a:p>
            <a:r>
              <a:rPr lang="en-GB" dirty="0" smtClean="0"/>
              <a:t>Swedish Research Council for funding</a:t>
            </a:r>
          </a:p>
          <a:p>
            <a:r>
              <a:rPr lang="en-GB" dirty="0" smtClean="0"/>
              <a:t>National Academic Infrastructure  for Supercomputing in Sweden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3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523" y="183472"/>
            <a:ext cx="10353762" cy="970450"/>
          </a:xfrm>
        </p:spPr>
        <p:txBody>
          <a:bodyPr/>
          <a:lstStyle/>
          <a:p>
            <a:r>
              <a:rPr lang="en-GB" dirty="0" smtClean="0"/>
              <a:t>Summary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6322" y="1349230"/>
            <a:ext cx="4470807" cy="4670868"/>
          </a:xfrm>
        </p:spPr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r>
              <a:rPr lang="en-GB" dirty="0" smtClean="0"/>
              <a:t>Our relevant papers: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000" dirty="0" smtClean="0"/>
              <a:t>Entropy generation rate in membranes: </a:t>
            </a:r>
            <a:r>
              <a:rPr lang="en-GB" sz="2000" dirty="0" err="1" smtClean="0"/>
              <a:t>Manikandan</a:t>
            </a:r>
            <a:r>
              <a:rPr lang="en-GB" sz="2000" dirty="0" smtClean="0"/>
              <a:t> et al Phys. Rev. Res. 2024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000" dirty="0" smtClean="0"/>
              <a:t>Entropy generation from expt. data : </a:t>
            </a:r>
            <a:r>
              <a:rPr lang="en-GB" sz="2000" dirty="0" err="1" smtClean="0"/>
              <a:t>Manikandan</a:t>
            </a:r>
            <a:r>
              <a:rPr lang="en-GB" sz="2000" dirty="0" smtClean="0"/>
              <a:t> et al Communications Physics 2021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000" dirty="0" smtClean="0"/>
              <a:t>Mean-field theory of buckling is unpublished.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000" dirty="0" smtClean="0"/>
              <a:t>Active Buckling :  Agrawal et al Phys. Rev. E Letters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000" dirty="0" smtClean="0"/>
              <a:t>Biophysical property of exosomes: </a:t>
            </a:r>
            <a:r>
              <a:rPr lang="en-GB" sz="2000" dirty="0" err="1" smtClean="0"/>
              <a:t>Stridfeldt</a:t>
            </a:r>
            <a:r>
              <a:rPr lang="en-GB" sz="2000" dirty="0" smtClean="0"/>
              <a:t> et </a:t>
            </a:r>
            <a:r>
              <a:rPr lang="en-GB" sz="2000" dirty="0" smtClean="0"/>
              <a:t>a PNAS 2025</a:t>
            </a:r>
            <a:endParaRPr lang="en-GB" sz="20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000" dirty="0" smtClean="0"/>
              <a:t>Semi-solid membrane: Pandey &amp; Mitra </a:t>
            </a:r>
            <a:r>
              <a:rPr lang="en-GB" sz="2000" dirty="0" err="1" smtClean="0"/>
              <a:t>arxiv</a:t>
            </a:r>
            <a:r>
              <a:rPr lang="en-GB" sz="2000" dirty="0" smtClean="0"/>
              <a:t> 2404.1221</a:t>
            </a:r>
            <a:endParaRPr lang="en-GB" dirty="0" smtClean="0"/>
          </a:p>
          <a:p>
            <a:pPr marL="36900" indent="0">
              <a:buNone/>
            </a:pP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0516" y="1349230"/>
            <a:ext cx="6711518" cy="490952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GB" sz="2400" dirty="0" smtClean="0"/>
              <a:t>The plasma membrane is a complex object: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400" dirty="0" smtClean="0"/>
              <a:t>Active (non—equilibrium)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400" dirty="0" smtClean="0"/>
              <a:t>Nonlinear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400" dirty="0" smtClean="0"/>
              <a:t>Somewhere between solid and liquid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400" dirty="0" smtClean="0"/>
              <a:t>Almost two dimensional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2400" dirty="0" smtClean="0"/>
              <a:t>Heterogeneous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 smtClean="0"/>
              <a:t>How to make analytical model and calculate correlation and response 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 smtClean="0"/>
              <a:t>Biomedical applications</a:t>
            </a:r>
          </a:p>
          <a:p>
            <a:pPr marL="36900" indent="0">
              <a:buFont typeface="Wingdings 2" charset="2"/>
              <a:buNone/>
            </a:pP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7543108" y="1695634"/>
            <a:ext cx="4042251" cy="1633492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634796" y="4547063"/>
            <a:ext cx="4142333" cy="59311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2110420"/>
              </p:ext>
            </p:extLst>
          </p:nvPr>
        </p:nvGraphicFramePr>
        <p:xfrm>
          <a:off x="1570360" y="1038098"/>
          <a:ext cx="8026401" cy="5353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322381" y="12835"/>
            <a:ext cx="9013705" cy="10003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The wheel of </a:t>
            </a:r>
            <a:r>
              <a:rPr lang="en-GB" dirty="0" smtClean="0"/>
              <a:t>theoretical physics</a:t>
            </a:r>
            <a:r>
              <a:rPr lang="en-GB" dirty="0" smtClean="0"/>
              <a:t>.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47714" y="1802168"/>
            <a:ext cx="2104008" cy="26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12850" y="4075691"/>
            <a:ext cx="111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DATA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916803" y="3345383"/>
            <a:ext cx="1423531" cy="369332"/>
          </a:xfrm>
          <a:prstGeom prst="rect">
            <a:avLst/>
          </a:prstGeom>
          <a:noFill/>
          <a:scene3d>
            <a:camera prst="orthographicFront">
              <a:rot lat="0" lon="0" rev="183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 smtClean="0"/>
              <a:t>SOLUTION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 rot="17528770">
            <a:off x="6871816" y="3275264"/>
            <a:ext cx="1179297" cy="369332"/>
          </a:xfrm>
          <a:prstGeom prst="rect">
            <a:avLst/>
          </a:prstGeom>
          <a:noFill/>
          <a:scene3d>
            <a:camera prst="orthographicFront">
              <a:rot lat="0" lon="0" rev="21293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 smtClean="0"/>
              <a:t>NATURE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74639" y="3544807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mall</a:t>
            </a:r>
          </a:p>
          <a:p>
            <a:r>
              <a:rPr lang="en-GB" dirty="0" smtClean="0"/>
              <a:t>scales</a:t>
            </a:r>
            <a:endParaRPr lang="en-GB" dirty="0"/>
          </a:p>
        </p:txBody>
      </p:sp>
      <p:sp>
        <p:nvSpPr>
          <p:cNvPr id="15" name="Right Arrow 14"/>
          <p:cNvSpPr/>
          <p:nvPr/>
        </p:nvSpPr>
        <p:spPr>
          <a:xfrm>
            <a:off x="9760629" y="3698065"/>
            <a:ext cx="707118" cy="33981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10507438" y="3021506"/>
            <a:ext cx="1530683" cy="1451404"/>
            <a:chOff x="2777204" y="-179769"/>
            <a:chExt cx="2088748" cy="2076657"/>
          </a:xfrm>
        </p:grpSpPr>
        <p:sp>
          <p:nvSpPr>
            <p:cNvPr id="17" name="Oval 16"/>
            <p:cNvSpPr/>
            <p:nvPr/>
          </p:nvSpPr>
          <p:spPr>
            <a:xfrm>
              <a:off x="2777204" y="-179769"/>
              <a:ext cx="2088748" cy="2076657"/>
            </a:xfrm>
            <a:prstGeom prst="ellipse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/>
            <p:cNvSpPr txBox="1"/>
            <p:nvPr/>
          </p:nvSpPr>
          <p:spPr>
            <a:xfrm>
              <a:off x="3083094" y="124350"/>
              <a:ext cx="1476968" cy="14684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Innovation</a:t>
              </a:r>
              <a:endParaRPr lang="en-US" sz="1600" kern="1200" dirty="0" smtClean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1176783" y="3800533"/>
            <a:ext cx="1305017" cy="22696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z</a:t>
            </a:r>
            <a:r>
              <a:rPr lang="en-GB" dirty="0" smtClean="0"/>
              <a:t>oom 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out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546" y="3041814"/>
            <a:ext cx="1347774" cy="131250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Cloud Callout 7"/>
          <p:cNvSpPr/>
          <p:nvPr/>
        </p:nvSpPr>
        <p:spPr>
          <a:xfrm>
            <a:off x="8133642" y="611964"/>
            <a:ext cx="4226245" cy="2356039"/>
          </a:xfrm>
          <a:prstGeom prst="cloudCallou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33640" y="898275"/>
            <a:ext cx="365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…my deep respect for the work of the experimenter … fight to wring significant facts from an inflexible Nature, who says to distinctly ‘No’ and so indistinctly ‘Yes’ to our theories – Herman Weyl</a:t>
            </a:r>
            <a:endParaRPr lang="en-GB" sz="1600" b="1" dirty="0"/>
          </a:p>
        </p:txBody>
      </p:sp>
      <p:sp>
        <p:nvSpPr>
          <p:cNvPr id="23" name="Down Arrow 22"/>
          <p:cNvSpPr/>
          <p:nvPr/>
        </p:nvSpPr>
        <p:spPr>
          <a:xfrm>
            <a:off x="1757548" y="2379276"/>
            <a:ext cx="443872" cy="1080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152653" y="4621465"/>
            <a:ext cx="2901265" cy="176986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824769" y="4852171"/>
            <a:ext cx="2753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Pure Math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Existence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 smtClean="0"/>
              <a:t>Uniqueess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Singularity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/>
          </a:p>
          <a:p>
            <a:endParaRPr lang="en-GB" dirty="0"/>
          </a:p>
        </p:txBody>
      </p:sp>
      <p:sp>
        <p:nvSpPr>
          <p:cNvPr id="32" name="Left-Right Arrow 31"/>
          <p:cNvSpPr/>
          <p:nvPr/>
        </p:nvSpPr>
        <p:spPr>
          <a:xfrm rot="18640904">
            <a:off x="2394178" y="4440910"/>
            <a:ext cx="681063" cy="3611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Down Arrow 32"/>
          <p:cNvSpPr/>
          <p:nvPr/>
        </p:nvSpPr>
        <p:spPr>
          <a:xfrm rot="16200000">
            <a:off x="2990628" y="949726"/>
            <a:ext cx="443872" cy="2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05" y="340211"/>
            <a:ext cx="10353762" cy="970450"/>
          </a:xfrm>
        </p:spPr>
        <p:txBody>
          <a:bodyPr/>
          <a:lstStyle/>
          <a:p>
            <a:r>
              <a:rPr lang="en-GB" dirty="0" smtClean="0"/>
              <a:t>Principles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35" y="1671489"/>
            <a:ext cx="7955885" cy="4597231"/>
          </a:xfrm>
        </p:spPr>
        <p:txBody>
          <a:bodyPr>
            <a:normAutofit/>
          </a:bodyPr>
          <a:lstStyle/>
          <a:p>
            <a:r>
              <a:rPr lang="en-GB" dirty="0" smtClean="0"/>
              <a:t>Physics over a very large range of scale is “effective theory “ in the sense that they are coarse grained phenomena from microscopic theory – generalized hydrodynamics and elasticity. </a:t>
            </a:r>
          </a:p>
          <a:p>
            <a:r>
              <a:rPr lang="en-GB" dirty="0" smtClean="0"/>
              <a:t>Typically nonlinearities play crucial role – all the beauty of universe are nonlinear. </a:t>
            </a:r>
          </a:p>
          <a:p>
            <a:r>
              <a:rPr lang="en-GB" dirty="0" smtClean="0"/>
              <a:t>These are typically inaccessible to exact solutions. </a:t>
            </a:r>
          </a:p>
          <a:p>
            <a:r>
              <a:rPr lang="en-GB" dirty="0" smtClean="0"/>
              <a:t>Linearized and weakly nonlinear theories are tractable, sometime with great difficulty. </a:t>
            </a:r>
          </a:p>
          <a:p>
            <a:r>
              <a:rPr lang="en-GB" dirty="0"/>
              <a:t>We construct asymptotic </a:t>
            </a:r>
            <a:r>
              <a:rPr lang="en-GB" dirty="0" smtClean="0"/>
              <a:t>perturbation </a:t>
            </a:r>
            <a:r>
              <a:rPr lang="en-GB" dirty="0"/>
              <a:t>theories – often it is very difficult to identify a small parameter. </a:t>
            </a:r>
          </a:p>
          <a:p>
            <a:r>
              <a:rPr lang="en-GB" dirty="0" smtClean="0"/>
              <a:t> Real progress happens when massive numerical simulations are coupled with careful theory. </a:t>
            </a:r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474096" y="540501"/>
            <a:ext cx="3363077" cy="189933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en-GB" dirty="0" smtClean="0">
                <a:latin typeface="Copperplate Gothic Bold" panose="020E0705020206020404" pitchFamily="34" charset="0"/>
              </a:rPr>
              <a:t>Pure mathematics is a branch of applied mathematics – Joe Keller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8514795" y="376759"/>
            <a:ext cx="3281680" cy="162071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flipH="1">
            <a:off x="8587946" y="5934670"/>
            <a:ext cx="3249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92D050"/>
                </a:solidFill>
              </a:rPr>
              <a:t>Joe Keller, Woods Hole 2015, Photo due to </a:t>
            </a:r>
            <a:r>
              <a:rPr lang="en-GB" dirty="0" err="1" smtClean="0">
                <a:solidFill>
                  <a:srgbClr val="92D050"/>
                </a:solidFill>
              </a:rPr>
              <a:t>Predrag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err="1" smtClean="0">
                <a:solidFill>
                  <a:srgbClr val="92D050"/>
                </a:solidFill>
              </a:rPr>
              <a:t>Cvitanovic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509" y="2406630"/>
            <a:ext cx="27622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 rot="18620084">
            <a:off x="573478" y="4965532"/>
            <a:ext cx="1974041" cy="710556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18954" y="3554388"/>
            <a:ext cx="1918212" cy="627649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 rot="1574202">
            <a:off x="547474" y="2694840"/>
            <a:ext cx="1455479" cy="695229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4460764" y="4928850"/>
            <a:ext cx="1289666" cy="750816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5783467" y="4262612"/>
            <a:ext cx="1244047" cy="718481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6480388" y="2630143"/>
            <a:ext cx="1527263" cy="796614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4844713" y="1822036"/>
            <a:ext cx="2054843" cy="796614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02026" y="2547038"/>
            <a:ext cx="1287262" cy="796614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560598" y="1574773"/>
            <a:ext cx="4679668" cy="4473012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stCxn id="5" idx="2"/>
            <a:endCxn id="5" idx="6"/>
          </p:cNvCxnSpPr>
          <p:nvPr/>
        </p:nvCxnSpPr>
        <p:spPr>
          <a:xfrm>
            <a:off x="3560598" y="3811279"/>
            <a:ext cx="4679668" cy="0"/>
          </a:xfrm>
          <a:prstGeom prst="line">
            <a:avLst/>
          </a:prstGeom>
          <a:ln w="508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60292" y="334546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A N A L Y T I C A L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0061" y="378295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N U M E R I C A L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0430" y="2028690"/>
            <a:ext cx="1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Asymptotology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738870" y="2715132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Stochastic </a:t>
            </a:r>
          </a:p>
          <a:p>
            <a:r>
              <a:rPr lang="en-GB" dirty="0" smtClean="0"/>
              <a:t>Methods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787846" y="4208825"/>
            <a:ext cx="208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Numerical methods </a:t>
            </a:r>
          </a:p>
          <a:p>
            <a:pPr algn="ctr"/>
            <a:r>
              <a:rPr lang="en-GB" dirty="0" smtClean="0"/>
              <a:t>for PDEs 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529470" y="4981093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Machine </a:t>
            </a:r>
          </a:p>
          <a:p>
            <a:pPr algn="ctr"/>
            <a:r>
              <a:rPr lang="en-GB" dirty="0" smtClean="0"/>
              <a:t>Learning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783467" y="5083949"/>
            <a:ext cx="160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Flow-structure </a:t>
            </a:r>
          </a:p>
          <a:p>
            <a:pPr algn="ctr"/>
            <a:r>
              <a:rPr lang="en-GB" dirty="0" smtClean="0"/>
              <a:t>interactions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027514" y="4048031"/>
            <a:ext cx="102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Krylov</a:t>
            </a:r>
            <a:r>
              <a:rPr lang="en-GB" dirty="0" smtClean="0"/>
              <a:t> </a:t>
            </a:r>
          </a:p>
          <a:p>
            <a:r>
              <a:rPr lang="en-GB" dirty="0" smtClean="0"/>
              <a:t>Methods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 rot="19322138">
            <a:off x="7990817" y="1251608"/>
            <a:ext cx="108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Neural </a:t>
            </a:r>
          </a:p>
          <a:p>
            <a:r>
              <a:rPr lang="en-GB" dirty="0" smtClean="0"/>
              <a:t>Networks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9442734">
            <a:off x="8395240" y="228125"/>
            <a:ext cx="126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Artifical</a:t>
            </a:r>
            <a:r>
              <a:rPr lang="en-GB" dirty="0" smtClean="0"/>
              <a:t> </a:t>
            </a:r>
          </a:p>
          <a:p>
            <a:pPr algn="ctr"/>
            <a:r>
              <a:rPr lang="en-GB" dirty="0" smtClean="0"/>
              <a:t>Intelligence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 rot="19636580">
            <a:off x="9422115" y="916649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Neuroscience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8899451" y="3345465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Nonlinear</a:t>
            </a:r>
          </a:p>
          <a:p>
            <a:pPr algn="ctr"/>
            <a:r>
              <a:rPr lang="en-GB" dirty="0" smtClean="0"/>
              <a:t>Waves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 rot="20209431">
            <a:off x="10140244" y="2676525"/>
            <a:ext cx="141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Ocean waves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 rot="744270">
            <a:off x="10173955" y="3882549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Plasma waves,</a:t>
            </a:r>
          </a:p>
          <a:p>
            <a:r>
              <a:rPr lang="en-GB" dirty="0" smtClean="0"/>
              <a:t>Helioseismology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5468429" y="6235776"/>
            <a:ext cx="123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Turbulence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2214156" y="3568841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Physics </a:t>
            </a:r>
          </a:p>
          <a:p>
            <a:r>
              <a:rPr lang="en-GB" dirty="0" smtClean="0"/>
              <a:t>Of Life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 rot="1717794">
            <a:off x="805073" y="2688799"/>
            <a:ext cx="834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Active </a:t>
            </a:r>
          </a:p>
          <a:p>
            <a:r>
              <a:rPr lang="en-GB" dirty="0" smtClean="0"/>
              <a:t>Matter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82239" y="3678699"/>
            <a:ext cx="160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Biomembranes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 rot="20014711">
            <a:off x="279050" y="4522381"/>
            <a:ext cx="13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Microfluidics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 rot="18313930">
            <a:off x="854507" y="5119593"/>
            <a:ext cx="140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Nanovesicles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 rot="19792318">
            <a:off x="3283748" y="1470574"/>
            <a:ext cx="12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Convection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022727" y="2590324"/>
            <a:ext cx="95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Path</a:t>
            </a:r>
          </a:p>
          <a:p>
            <a:pPr algn="ctr"/>
            <a:r>
              <a:rPr lang="en-GB" dirty="0" smtClean="0"/>
              <a:t> Integral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5986022" y="4302296"/>
            <a:ext cx="89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Monte </a:t>
            </a:r>
          </a:p>
          <a:p>
            <a:pPr algn="ctr"/>
            <a:r>
              <a:rPr lang="en-GB" dirty="0" smtClean="0"/>
              <a:t>Carlo</a:t>
            </a:r>
            <a:endParaRPr lang="en-GB" dirty="0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91548" y="274009"/>
            <a:ext cx="5176881" cy="67134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dirty="0" smtClean="0"/>
              <a:t>What keeps me busy: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146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197056" y="-61757"/>
            <a:ext cx="4834564" cy="6378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085278" y="3371766"/>
            <a:ext cx="8452624" cy="2962127"/>
          </a:xfrm>
          <a:prstGeom prst="straightConnector1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550020" y="2174488"/>
            <a:ext cx="535259" cy="1197278"/>
          </a:xfrm>
          <a:prstGeom prst="straightConnector1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550020" y="1304693"/>
            <a:ext cx="2040673" cy="902361"/>
          </a:xfrm>
          <a:prstGeom prst="straightConnector1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0656127" y="5676351"/>
            <a:ext cx="959729" cy="657542"/>
          </a:xfrm>
          <a:prstGeom prst="straightConnector1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47" y="636759"/>
            <a:ext cx="2115091" cy="3140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852" y="576141"/>
            <a:ext cx="2073343" cy="31966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7346" y="11983"/>
            <a:ext cx="479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Applied Math of Complex Systems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56" y="-51638"/>
            <a:ext cx="10515600" cy="1325563"/>
          </a:xfrm>
        </p:spPr>
        <p:txBody>
          <a:bodyPr/>
          <a:lstStyle/>
          <a:p>
            <a:r>
              <a:rPr lang="en-GB" dirty="0" smtClean="0"/>
              <a:t>Cell membrane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959" y="1396134"/>
            <a:ext cx="7282272" cy="2963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664" y="733352"/>
            <a:ext cx="377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Image credit : Wikipedia, Mariana Luiz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9104" y="1514200"/>
            <a:ext cx="4212998" cy="3261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Cell size – </a:t>
            </a:r>
            <a:r>
              <a:rPr lang="en-GB" sz="2000" dirty="0" err="1" smtClean="0"/>
              <a:t>micrometer</a:t>
            </a:r>
            <a:endParaRPr lang="en-GB" sz="2000" dirty="0" smtClean="0"/>
          </a:p>
          <a:p>
            <a:r>
              <a:rPr lang="en-GB" sz="2000" dirty="0" smtClean="0"/>
              <a:t>Membrane thickness – 5 nm </a:t>
            </a:r>
          </a:p>
          <a:p>
            <a:r>
              <a:rPr lang="en-GB" sz="2000" dirty="0" err="1" smtClean="0"/>
              <a:t>Bilipid</a:t>
            </a:r>
            <a:r>
              <a:rPr lang="en-GB" sz="2000" dirty="0" smtClean="0"/>
              <a:t> layer with proteins. Some of the </a:t>
            </a:r>
            <a:r>
              <a:rPr lang="en-GB" sz="2000" dirty="0" err="1" smtClean="0"/>
              <a:t>protiens</a:t>
            </a:r>
            <a:r>
              <a:rPr lang="en-GB" sz="2000" dirty="0" smtClean="0"/>
              <a:t> are bigger than the thickness of the membrane. </a:t>
            </a:r>
          </a:p>
          <a:p>
            <a:r>
              <a:rPr lang="en-GB" sz="2000" dirty="0" smtClean="0"/>
              <a:t>The proteins are attached to a cytoskeleton below. </a:t>
            </a:r>
          </a:p>
          <a:p>
            <a:r>
              <a:rPr lang="en-GB" sz="2000" dirty="0" err="1" smtClean="0"/>
              <a:t>Cetoskeleton</a:t>
            </a:r>
            <a:r>
              <a:rPr lang="en-GB" sz="2000" dirty="0" smtClean="0"/>
              <a:t> is made of actin polymers.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287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32712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(Thin) Plates : 2d elastic material embedded in 3d  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139398" y="1276552"/>
            <a:ext cx="0" cy="18317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94773" y="2652440"/>
            <a:ext cx="3474859" cy="199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5400000">
            <a:off x="6015565" y="-215313"/>
            <a:ext cx="2247667" cy="3447886"/>
          </a:xfrm>
          <a:prstGeom prst="arc">
            <a:avLst>
              <a:gd name="adj1" fmla="val 16246792"/>
              <a:gd name="adj2" fmla="val 463472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139398" y="2672418"/>
            <a:ext cx="1677976" cy="712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767518" y="1927200"/>
            <a:ext cx="16434" cy="140301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73015" y="2857774"/>
            <a:ext cx="40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u</a:t>
            </a:r>
            <a:endParaRPr lang="en-GB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384592" y="2632977"/>
            <a:ext cx="277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</a:t>
            </a:r>
            <a:endParaRPr lang="en-GB" sz="24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459767" y="2642621"/>
            <a:ext cx="1638819" cy="71559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32764" y="31082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9286043" y="24413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7333645" y="137917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425" y="4340642"/>
            <a:ext cx="2408990" cy="2514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0746" y="637483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Gabriel Lame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2" y="1391202"/>
            <a:ext cx="5683679" cy="171212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03244" y="1440259"/>
            <a:ext cx="1589510" cy="788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1425371" y="2164926"/>
            <a:ext cx="2045798" cy="86572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1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32712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(Thin) Plates : 2d elastic material embedded in 3d  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139398" y="1276552"/>
            <a:ext cx="0" cy="18317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94773" y="2652440"/>
            <a:ext cx="3474859" cy="199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5400000">
            <a:off x="6015565" y="-215313"/>
            <a:ext cx="2247667" cy="3447886"/>
          </a:xfrm>
          <a:prstGeom prst="arc">
            <a:avLst>
              <a:gd name="adj1" fmla="val 16246792"/>
              <a:gd name="adj2" fmla="val 463472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139398" y="2672418"/>
            <a:ext cx="1677976" cy="712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767518" y="1927200"/>
            <a:ext cx="16434" cy="140301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73015" y="2857774"/>
            <a:ext cx="40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u</a:t>
            </a:r>
            <a:endParaRPr lang="en-GB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384592" y="2632977"/>
            <a:ext cx="277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</a:t>
            </a:r>
            <a:endParaRPr lang="en-GB" sz="24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459767" y="2642621"/>
            <a:ext cx="1638819" cy="71559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32764" y="31082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9286043" y="24413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7333645" y="137917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320" y="1004194"/>
            <a:ext cx="2336092" cy="3336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0746" y="3604334"/>
            <a:ext cx="17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Sophie </a:t>
            </a:r>
            <a:r>
              <a:rPr lang="en-GB" dirty="0" err="1" smtClean="0"/>
              <a:t>Germain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7" y="1721878"/>
            <a:ext cx="5178342" cy="1559896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589103" y="1748510"/>
            <a:ext cx="1422137" cy="7905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7" y="3385291"/>
            <a:ext cx="8083921" cy="3251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448" y="4670160"/>
            <a:ext cx="3807408" cy="12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32712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(Thin) Plates : 2d elastic material embedded in 3d  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139398" y="1276552"/>
            <a:ext cx="0" cy="18317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94773" y="2652440"/>
            <a:ext cx="3474859" cy="199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5400000">
            <a:off x="6015565" y="-215313"/>
            <a:ext cx="2247667" cy="3447886"/>
          </a:xfrm>
          <a:prstGeom prst="arc">
            <a:avLst>
              <a:gd name="adj1" fmla="val 16246792"/>
              <a:gd name="adj2" fmla="val 463472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139398" y="2672418"/>
            <a:ext cx="1677976" cy="712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767518" y="1927200"/>
            <a:ext cx="16434" cy="140301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73015" y="2857774"/>
            <a:ext cx="40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u</a:t>
            </a:r>
            <a:endParaRPr lang="en-GB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384592" y="2632977"/>
            <a:ext cx="277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</a:t>
            </a:r>
            <a:endParaRPr lang="en-GB" sz="24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459767" y="2642621"/>
            <a:ext cx="1638819" cy="71559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32764" y="31082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9286043" y="24413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7333645" y="137917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320" y="1004194"/>
            <a:ext cx="2336092" cy="3336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425" y="4340642"/>
            <a:ext cx="2408990" cy="2514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0746" y="3604334"/>
            <a:ext cx="17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Sophie </a:t>
            </a:r>
            <a:r>
              <a:rPr lang="en-GB" dirty="0" err="1" smtClean="0"/>
              <a:t>Germain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960746" y="637483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Gabriel Lame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0" y="1627453"/>
            <a:ext cx="5178342" cy="15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235" y="1296953"/>
            <a:ext cx="2041237" cy="1684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491" y="1205288"/>
            <a:ext cx="2015404" cy="186809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85562" y="55283"/>
            <a:ext cx="3294044" cy="990460"/>
          </a:xfrm>
        </p:spPr>
        <p:txBody>
          <a:bodyPr/>
          <a:lstStyle/>
          <a:p>
            <a:r>
              <a:rPr lang="en-GB" dirty="0" smtClean="0"/>
              <a:t>Thin Shells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78560" y="3145112"/>
            <a:ext cx="1782612" cy="10216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 smtClean="0"/>
              <a:t>Exercise ball, </a:t>
            </a:r>
            <a:r>
              <a:rPr lang="en-GB" sz="2400" dirty="0" err="1" smtClean="0"/>
              <a:t>Vipin’s</a:t>
            </a:r>
            <a:r>
              <a:rPr lang="en-GB" sz="2400" dirty="0" smtClean="0"/>
              <a:t> office1 m</a:t>
            </a:r>
            <a:endParaRPr lang="en-GB" sz="2400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5541319" y="3073387"/>
            <a:ext cx="1814932" cy="1062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 err="1" smtClean="0"/>
              <a:t>Avici</a:t>
            </a:r>
            <a:r>
              <a:rPr lang="en-GB" sz="2400" dirty="0" smtClean="0"/>
              <a:t> arena, Stockholm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 smtClean="0"/>
              <a:t>100 m</a:t>
            </a:r>
            <a:endParaRPr lang="en-GB" sz="2400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14631" y="2959206"/>
            <a:ext cx="1857903" cy="1137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 smtClean="0"/>
              <a:t>AFM image of exosome,  </a:t>
            </a:r>
            <a:r>
              <a:rPr lang="en-GB" sz="2000" dirty="0" err="1" smtClean="0"/>
              <a:t>Apurba’s</a:t>
            </a:r>
            <a:r>
              <a:rPr lang="en-GB" sz="2000" dirty="0" smtClean="0"/>
              <a:t> lab 100 nm</a:t>
            </a:r>
            <a:endParaRPr lang="en-GB" sz="20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0" y="1296953"/>
            <a:ext cx="2702112" cy="1263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697" y="1205288"/>
            <a:ext cx="2533650" cy="5457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31" y="4298957"/>
            <a:ext cx="85344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889"/>
            <a:ext cx="10353762" cy="970450"/>
          </a:xfrm>
        </p:spPr>
        <p:txBody>
          <a:bodyPr/>
          <a:lstStyle/>
          <a:p>
            <a:r>
              <a:rPr lang="en-GB" dirty="0" smtClean="0"/>
              <a:t>Theory of Buckling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249" y="1865196"/>
            <a:ext cx="4043692" cy="4992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66" y="1740591"/>
            <a:ext cx="6175434" cy="1061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67" y="1740591"/>
            <a:ext cx="3233457" cy="839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763" y="135386"/>
            <a:ext cx="3842178" cy="87322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058797" y="1789882"/>
            <a:ext cx="6090971" cy="94752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521" y="3042019"/>
            <a:ext cx="1143824" cy="11396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827" y="4769191"/>
            <a:ext cx="1312482" cy="148503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7004482" y="3611836"/>
            <a:ext cx="1597980" cy="569818"/>
          </a:xfrm>
          <a:prstGeom prst="straightConnector1">
            <a:avLst/>
          </a:prstGeom>
          <a:ln w="508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004482" y="4190513"/>
            <a:ext cx="2894120" cy="1321197"/>
          </a:xfrm>
          <a:prstGeom prst="straightConnector1">
            <a:avLst/>
          </a:prstGeom>
          <a:ln w="508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807" y="936989"/>
            <a:ext cx="5712314" cy="705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908" y="2776214"/>
            <a:ext cx="5292386" cy="2541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6386" y="1033105"/>
            <a:ext cx="1537418" cy="7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36186</TotalTime>
  <Words>1420</Words>
  <Application>Microsoft Office PowerPoint</Application>
  <PresentationFormat>Widescreen</PresentationFormat>
  <Paragraphs>261</Paragraphs>
  <Slides>35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Calisto MT</vt:lpstr>
      <vt:lpstr>Copperplate Gothic Bold</vt:lpstr>
      <vt:lpstr>Georgia</vt:lpstr>
      <vt:lpstr>Trebuchet MS</vt:lpstr>
      <vt:lpstr>Wingdings</vt:lpstr>
      <vt:lpstr>Wingdings 2</vt:lpstr>
      <vt:lpstr>Slate</vt:lpstr>
      <vt:lpstr>PowerPoint Presentation</vt:lpstr>
      <vt:lpstr>PowerPoint Presentation</vt:lpstr>
      <vt:lpstr>Conclusion</vt:lpstr>
      <vt:lpstr>Cell membrane</vt:lpstr>
      <vt:lpstr>(Thin) Plates : 2d elastic material embedded in 3d  </vt:lpstr>
      <vt:lpstr>(Thin) Plates : 2d elastic material embedded in 3d  </vt:lpstr>
      <vt:lpstr>(Thin) Plates : 2d elastic material embedded in 3d  </vt:lpstr>
      <vt:lpstr>Thin Shells</vt:lpstr>
      <vt:lpstr>Theory of Buckling </vt:lpstr>
      <vt:lpstr>Theory of Buckling </vt:lpstr>
      <vt:lpstr>Monte carlo for spherical shells</vt:lpstr>
      <vt:lpstr>PowerPoint Presentation</vt:lpstr>
      <vt:lpstr>But biomembranes are fluid &amp; active </vt:lpstr>
      <vt:lpstr>Inverse Fokker—Planck &amp; Entropy Production Rate</vt:lpstr>
      <vt:lpstr>How far from equilibrium is flicker data ?</vt:lpstr>
      <vt:lpstr>How far from equilibrium is flicker data ?</vt:lpstr>
      <vt:lpstr>Active Buckling</vt:lpstr>
      <vt:lpstr>PowerPoint Presentation</vt:lpstr>
      <vt:lpstr>PowerPoint Presentation</vt:lpstr>
      <vt:lpstr>Extracellular vesicles</vt:lpstr>
      <vt:lpstr>Extracellular vesicles</vt:lpstr>
      <vt:lpstr>PowerPoint Presentation</vt:lpstr>
      <vt:lpstr>Helfrich model of RBC membrane </vt:lpstr>
      <vt:lpstr>Helfrich model of plasma membrane </vt:lpstr>
      <vt:lpstr>But RBC comes in other shapes too !</vt:lpstr>
      <vt:lpstr>But it is also a fluid !</vt:lpstr>
      <vt:lpstr>Fluidize a solid membrane </vt:lpstr>
      <vt:lpstr>Fluid Semi-solid  Solid </vt:lpstr>
      <vt:lpstr>Pinned membrane is both solid &amp; fluid</vt:lpstr>
      <vt:lpstr>Acknowledgements</vt:lpstr>
      <vt:lpstr>Summary </vt:lpstr>
      <vt:lpstr>PowerPoint Presentation</vt:lpstr>
      <vt:lpstr>Principles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Nonlinearities across scales</dc:title>
  <dc:creator>Dhrubaditya Mitra</dc:creator>
  <cp:lastModifiedBy>Dhrubaditya Mitra</cp:lastModifiedBy>
  <cp:revision>168</cp:revision>
  <dcterms:created xsi:type="dcterms:W3CDTF">2023-08-24T08:29:43Z</dcterms:created>
  <dcterms:modified xsi:type="dcterms:W3CDTF">2025-08-12T03:21:15Z</dcterms:modified>
</cp:coreProperties>
</file>